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1390" r:id="rId6"/>
    <p:sldId id="1393" r:id="rId7"/>
    <p:sldId id="1392" r:id="rId8"/>
    <p:sldId id="1394" r:id="rId9"/>
    <p:sldId id="1395" r:id="rId10"/>
    <p:sldId id="1396" r:id="rId11"/>
    <p:sldId id="1397" r:id="rId12"/>
    <p:sldId id="1398" r:id="rId13"/>
    <p:sldId id="1399" r:id="rId14"/>
    <p:sldId id="1400" r:id="rId15"/>
    <p:sldId id="1401" r:id="rId16"/>
    <p:sldId id="1402" r:id="rId17"/>
    <p:sldId id="1403" r:id="rId18"/>
    <p:sldId id="1404" r:id="rId19"/>
    <p:sldId id="1405" r:id="rId20"/>
    <p:sldId id="1406" r:id="rId21"/>
    <p:sldId id="1407" r:id="rId22"/>
    <p:sldId id="1408" r:id="rId23"/>
    <p:sldId id="1409" r:id="rId24"/>
    <p:sldId id="1410" r:id="rId25"/>
    <p:sldId id="141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84EAB4-4E6F-4A0F-AF89-C6235FD2B151}" v="64" dt="2022-09-02T15:18:05.592"/>
    <p1510:client id="{CE306B53-A7E5-47F8-95E6-92C1C42B625D}" v="4" dt="2022-09-02T16:16:41.9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33" autoAdjust="0"/>
    <p:restoredTop sz="94615" autoAdjust="0"/>
  </p:normalViewPr>
  <p:slideViewPr>
    <p:cSldViewPr snapToGrid="0">
      <p:cViewPr varScale="1">
        <p:scale>
          <a:sx n="108" d="100"/>
          <a:sy n="108" d="100"/>
        </p:scale>
        <p:origin x="3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Tomlinson" userId="fd17896314ac806c" providerId="LiveId" clId="{CE306B53-A7E5-47F8-95E6-92C1C42B625D}"/>
    <pc:docChg chg="modSld">
      <pc:chgData name="Tom Tomlinson" userId="fd17896314ac806c" providerId="LiveId" clId="{CE306B53-A7E5-47F8-95E6-92C1C42B625D}" dt="2022-09-02T16:16:08.444" v="31" actId="20577"/>
      <pc:docMkLst>
        <pc:docMk/>
      </pc:docMkLst>
      <pc:sldChg chg="modSp mod">
        <pc:chgData name="Tom Tomlinson" userId="fd17896314ac806c" providerId="LiveId" clId="{CE306B53-A7E5-47F8-95E6-92C1C42B625D}" dt="2022-09-02T16:14:17.420" v="10" actId="20577"/>
        <pc:sldMkLst>
          <pc:docMk/>
          <pc:sldMk cId="3676551662" sldId="1397"/>
        </pc:sldMkLst>
        <pc:spChg chg="mod">
          <ac:chgData name="Tom Tomlinson" userId="fd17896314ac806c" providerId="LiveId" clId="{CE306B53-A7E5-47F8-95E6-92C1C42B625D}" dt="2022-09-02T16:14:17.420" v="10" actId="20577"/>
          <ac:spMkLst>
            <pc:docMk/>
            <pc:sldMk cId="3676551662" sldId="1397"/>
            <ac:spMk id="6" creationId="{FE4FAA54-9F8B-266C-0E21-1C4E14C42E9D}"/>
          </ac:spMkLst>
        </pc:spChg>
      </pc:sldChg>
      <pc:sldChg chg="modSp mod">
        <pc:chgData name="Tom Tomlinson" userId="fd17896314ac806c" providerId="LiveId" clId="{CE306B53-A7E5-47F8-95E6-92C1C42B625D}" dt="2022-09-02T16:15:08.911" v="20" actId="20577"/>
        <pc:sldMkLst>
          <pc:docMk/>
          <pc:sldMk cId="1656395691" sldId="1401"/>
        </pc:sldMkLst>
        <pc:spChg chg="mod">
          <ac:chgData name="Tom Tomlinson" userId="fd17896314ac806c" providerId="LiveId" clId="{CE306B53-A7E5-47F8-95E6-92C1C42B625D}" dt="2022-09-02T16:15:08.911" v="20" actId="20577"/>
          <ac:spMkLst>
            <pc:docMk/>
            <pc:sldMk cId="1656395691" sldId="1401"/>
            <ac:spMk id="6" creationId="{FE4FAA54-9F8B-266C-0E21-1C4E14C42E9D}"/>
          </ac:spMkLst>
        </pc:spChg>
      </pc:sldChg>
      <pc:sldChg chg="modSp mod">
        <pc:chgData name="Tom Tomlinson" userId="fd17896314ac806c" providerId="LiveId" clId="{CE306B53-A7E5-47F8-95E6-92C1C42B625D}" dt="2022-09-02T16:16:08.444" v="31" actId="20577"/>
        <pc:sldMkLst>
          <pc:docMk/>
          <pc:sldMk cId="1697734518" sldId="1405"/>
        </pc:sldMkLst>
        <pc:spChg chg="mod">
          <ac:chgData name="Tom Tomlinson" userId="fd17896314ac806c" providerId="LiveId" clId="{CE306B53-A7E5-47F8-95E6-92C1C42B625D}" dt="2022-09-02T16:16:08.444" v="31" actId="20577"/>
          <ac:spMkLst>
            <pc:docMk/>
            <pc:sldMk cId="1697734518" sldId="1405"/>
            <ac:spMk id="6" creationId="{FE4FAA54-9F8B-266C-0E21-1C4E14C42E9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5B9DF-B2C0-5BF0-71ED-FBEC451117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3EADB38-5DAA-319E-4464-B825FBAEDD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D10FCDC-A736-D80D-6AA9-31644ADA13D5}"/>
              </a:ext>
            </a:extLst>
          </p:cNvPr>
          <p:cNvSpPr>
            <a:spLocks noGrp="1"/>
          </p:cNvSpPr>
          <p:nvPr>
            <p:ph type="dt" sz="half" idx="10"/>
          </p:nvPr>
        </p:nvSpPr>
        <p:spPr/>
        <p:txBody>
          <a:bodyPr/>
          <a:lstStyle/>
          <a:p>
            <a:fld id="{B63B5B5F-23AC-4F45-B7D0-8740AFAFD940}" type="datetimeFigureOut">
              <a:rPr lang="en-GB" smtClean="0"/>
              <a:t>02/09/2022</a:t>
            </a:fld>
            <a:endParaRPr lang="en-GB"/>
          </a:p>
        </p:txBody>
      </p:sp>
      <p:sp>
        <p:nvSpPr>
          <p:cNvPr id="5" name="Footer Placeholder 4">
            <a:extLst>
              <a:ext uri="{FF2B5EF4-FFF2-40B4-BE49-F238E27FC236}">
                <a16:creationId xmlns:a16="http://schemas.microsoft.com/office/drawing/2014/main" id="{5A703C5F-83B5-6E1B-8B09-7754540271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0178EE-3117-4D7F-7E5C-74FF5457A7A3}"/>
              </a:ext>
            </a:extLst>
          </p:cNvPr>
          <p:cNvSpPr>
            <a:spLocks noGrp="1"/>
          </p:cNvSpPr>
          <p:nvPr>
            <p:ph type="sldNum" sz="quarter" idx="12"/>
          </p:nvPr>
        </p:nvSpPr>
        <p:spPr/>
        <p:txBody>
          <a:bodyPr/>
          <a:lstStyle/>
          <a:p>
            <a:fld id="{468C648F-6D2E-4EA2-8271-66C3ECA5A0E3}" type="slidenum">
              <a:rPr lang="en-GB" smtClean="0"/>
              <a:t>‹#›</a:t>
            </a:fld>
            <a:endParaRPr lang="en-GB"/>
          </a:p>
        </p:txBody>
      </p:sp>
    </p:spTree>
    <p:extLst>
      <p:ext uri="{BB962C8B-B14F-4D97-AF65-F5344CB8AC3E}">
        <p14:creationId xmlns:p14="http://schemas.microsoft.com/office/powerpoint/2010/main" val="403341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AB68D-6627-844D-7CF3-EA1DB0A2DCF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C7B982-29AA-CF93-FB69-D5D597F0E9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1E39E6-CC33-645C-4DCE-AEF9698E6F5C}"/>
              </a:ext>
            </a:extLst>
          </p:cNvPr>
          <p:cNvSpPr>
            <a:spLocks noGrp="1"/>
          </p:cNvSpPr>
          <p:nvPr>
            <p:ph type="dt" sz="half" idx="10"/>
          </p:nvPr>
        </p:nvSpPr>
        <p:spPr/>
        <p:txBody>
          <a:bodyPr/>
          <a:lstStyle/>
          <a:p>
            <a:fld id="{B63B5B5F-23AC-4F45-B7D0-8740AFAFD940}" type="datetimeFigureOut">
              <a:rPr lang="en-GB" smtClean="0"/>
              <a:t>02/09/2022</a:t>
            </a:fld>
            <a:endParaRPr lang="en-GB"/>
          </a:p>
        </p:txBody>
      </p:sp>
      <p:sp>
        <p:nvSpPr>
          <p:cNvPr id="5" name="Footer Placeholder 4">
            <a:extLst>
              <a:ext uri="{FF2B5EF4-FFF2-40B4-BE49-F238E27FC236}">
                <a16:creationId xmlns:a16="http://schemas.microsoft.com/office/drawing/2014/main" id="{32B30C28-5193-EC39-9D50-36B052E4EE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7DF9CF-3ACC-81A9-F65E-9D8660AA38C5}"/>
              </a:ext>
            </a:extLst>
          </p:cNvPr>
          <p:cNvSpPr>
            <a:spLocks noGrp="1"/>
          </p:cNvSpPr>
          <p:nvPr>
            <p:ph type="sldNum" sz="quarter" idx="12"/>
          </p:nvPr>
        </p:nvSpPr>
        <p:spPr/>
        <p:txBody>
          <a:bodyPr/>
          <a:lstStyle/>
          <a:p>
            <a:fld id="{468C648F-6D2E-4EA2-8271-66C3ECA5A0E3}" type="slidenum">
              <a:rPr lang="en-GB" smtClean="0"/>
              <a:t>‹#›</a:t>
            </a:fld>
            <a:endParaRPr lang="en-GB"/>
          </a:p>
        </p:txBody>
      </p:sp>
    </p:spTree>
    <p:extLst>
      <p:ext uri="{BB962C8B-B14F-4D97-AF65-F5344CB8AC3E}">
        <p14:creationId xmlns:p14="http://schemas.microsoft.com/office/powerpoint/2010/main" val="3378108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41E917-4071-6563-2735-8122E624C1C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27495B-4E4E-4662-D992-9F59D471B3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350A22-8268-CBF8-71A7-A532A922BCF0}"/>
              </a:ext>
            </a:extLst>
          </p:cNvPr>
          <p:cNvSpPr>
            <a:spLocks noGrp="1"/>
          </p:cNvSpPr>
          <p:nvPr>
            <p:ph type="dt" sz="half" idx="10"/>
          </p:nvPr>
        </p:nvSpPr>
        <p:spPr/>
        <p:txBody>
          <a:bodyPr/>
          <a:lstStyle/>
          <a:p>
            <a:fld id="{B63B5B5F-23AC-4F45-B7D0-8740AFAFD940}" type="datetimeFigureOut">
              <a:rPr lang="en-GB" smtClean="0"/>
              <a:t>02/09/2022</a:t>
            </a:fld>
            <a:endParaRPr lang="en-GB"/>
          </a:p>
        </p:txBody>
      </p:sp>
      <p:sp>
        <p:nvSpPr>
          <p:cNvPr id="5" name="Footer Placeholder 4">
            <a:extLst>
              <a:ext uri="{FF2B5EF4-FFF2-40B4-BE49-F238E27FC236}">
                <a16:creationId xmlns:a16="http://schemas.microsoft.com/office/drawing/2014/main" id="{1E124497-7B37-E7A1-181A-787B7111A5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3CA201-A25D-1596-35F8-BE1AC3B49A8D}"/>
              </a:ext>
            </a:extLst>
          </p:cNvPr>
          <p:cNvSpPr>
            <a:spLocks noGrp="1"/>
          </p:cNvSpPr>
          <p:nvPr>
            <p:ph type="sldNum" sz="quarter" idx="12"/>
          </p:nvPr>
        </p:nvSpPr>
        <p:spPr/>
        <p:txBody>
          <a:bodyPr/>
          <a:lstStyle/>
          <a:p>
            <a:fld id="{468C648F-6D2E-4EA2-8271-66C3ECA5A0E3}" type="slidenum">
              <a:rPr lang="en-GB" smtClean="0"/>
              <a:t>‹#›</a:t>
            </a:fld>
            <a:endParaRPr lang="en-GB"/>
          </a:p>
        </p:txBody>
      </p:sp>
    </p:spTree>
    <p:extLst>
      <p:ext uri="{BB962C8B-B14F-4D97-AF65-F5344CB8AC3E}">
        <p14:creationId xmlns:p14="http://schemas.microsoft.com/office/powerpoint/2010/main" val="4038210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079BB-6024-9193-8B57-7645D630E6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62662A4-76B6-9440-2862-082C38EB7A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0AAF75-71DE-6CD4-DDC0-E6C8016FC156}"/>
              </a:ext>
            </a:extLst>
          </p:cNvPr>
          <p:cNvSpPr>
            <a:spLocks noGrp="1"/>
          </p:cNvSpPr>
          <p:nvPr>
            <p:ph type="dt" sz="half" idx="10"/>
          </p:nvPr>
        </p:nvSpPr>
        <p:spPr/>
        <p:txBody>
          <a:bodyPr/>
          <a:lstStyle/>
          <a:p>
            <a:fld id="{B63B5B5F-23AC-4F45-B7D0-8740AFAFD940}" type="datetimeFigureOut">
              <a:rPr lang="en-GB" smtClean="0"/>
              <a:t>02/09/2022</a:t>
            </a:fld>
            <a:endParaRPr lang="en-GB"/>
          </a:p>
        </p:txBody>
      </p:sp>
      <p:sp>
        <p:nvSpPr>
          <p:cNvPr id="5" name="Footer Placeholder 4">
            <a:extLst>
              <a:ext uri="{FF2B5EF4-FFF2-40B4-BE49-F238E27FC236}">
                <a16:creationId xmlns:a16="http://schemas.microsoft.com/office/drawing/2014/main" id="{35831245-4BA9-BEEE-F05B-D0D4AC9333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E4128C-DB13-C029-08AF-F5EF8CBBC4E3}"/>
              </a:ext>
            </a:extLst>
          </p:cNvPr>
          <p:cNvSpPr>
            <a:spLocks noGrp="1"/>
          </p:cNvSpPr>
          <p:nvPr>
            <p:ph type="sldNum" sz="quarter" idx="12"/>
          </p:nvPr>
        </p:nvSpPr>
        <p:spPr/>
        <p:txBody>
          <a:bodyPr/>
          <a:lstStyle/>
          <a:p>
            <a:fld id="{468C648F-6D2E-4EA2-8271-66C3ECA5A0E3}" type="slidenum">
              <a:rPr lang="en-GB" smtClean="0"/>
              <a:t>‹#›</a:t>
            </a:fld>
            <a:endParaRPr lang="en-GB"/>
          </a:p>
        </p:txBody>
      </p:sp>
    </p:spTree>
    <p:extLst>
      <p:ext uri="{BB962C8B-B14F-4D97-AF65-F5344CB8AC3E}">
        <p14:creationId xmlns:p14="http://schemas.microsoft.com/office/powerpoint/2010/main" val="494365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A6BC-8020-94EB-FB2D-1F36114150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12AA443-B2BB-FF1D-0AA2-187AE1A5EB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A76B93-E7AB-62A3-C988-68244D48ACB0}"/>
              </a:ext>
            </a:extLst>
          </p:cNvPr>
          <p:cNvSpPr>
            <a:spLocks noGrp="1"/>
          </p:cNvSpPr>
          <p:nvPr>
            <p:ph type="dt" sz="half" idx="10"/>
          </p:nvPr>
        </p:nvSpPr>
        <p:spPr/>
        <p:txBody>
          <a:bodyPr/>
          <a:lstStyle/>
          <a:p>
            <a:fld id="{B63B5B5F-23AC-4F45-B7D0-8740AFAFD940}" type="datetimeFigureOut">
              <a:rPr lang="en-GB" smtClean="0"/>
              <a:t>02/09/2022</a:t>
            </a:fld>
            <a:endParaRPr lang="en-GB"/>
          </a:p>
        </p:txBody>
      </p:sp>
      <p:sp>
        <p:nvSpPr>
          <p:cNvPr id="5" name="Footer Placeholder 4">
            <a:extLst>
              <a:ext uri="{FF2B5EF4-FFF2-40B4-BE49-F238E27FC236}">
                <a16:creationId xmlns:a16="http://schemas.microsoft.com/office/drawing/2014/main" id="{71E5039E-3E12-329B-CE0C-68D43B8EB6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A58742-6DCA-7F82-E15E-1CCD36AF4C06}"/>
              </a:ext>
            </a:extLst>
          </p:cNvPr>
          <p:cNvSpPr>
            <a:spLocks noGrp="1"/>
          </p:cNvSpPr>
          <p:nvPr>
            <p:ph type="sldNum" sz="quarter" idx="12"/>
          </p:nvPr>
        </p:nvSpPr>
        <p:spPr/>
        <p:txBody>
          <a:bodyPr/>
          <a:lstStyle/>
          <a:p>
            <a:fld id="{468C648F-6D2E-4EA2-8271-66C3ECA5A0E3}" type="slidenum">
              <a:rPr lang="en-GB" smtClean="0"/>
              <a:t>‹#›</a:t>
            </a:fld>
            <a:endParaRPr lang="en-GB"/>
          </a:p>
        </p:txBody>
      </p:sp>
    </p:spTree>
    <p:extLst>
      <p:ext uri="{BB962C8B-B14F-4D97-AF65-F5344CB8AC3E}">
        <p14:creationId xmlns:p14="http://schemas.microsoft.com/office/powerpoint/2010/main" val="3468690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6FEF1-4311-A24A-3F42-923CE10ED2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A9A7AA-6D0E-5C3D-36E5-1E4B15CCD1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5D7C206-1330-DDDA-7A58-13FB7D9624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4EAD66-EBE2-22C6-ABF9-961E8CEEB961}"/>
              </a:ext>
            </a:extLst>
          </p:cNvPr>
          <p:cNvSpPr>
            <a:spLocks noGrp="1"/>
          </p:cNvSpPr>
          <p:nvPr>
            <p:ph type="dt" sz="half" idx="10"/>
          </p:nvPr>
        </p:nvSpPr>
        <p:spPr/>
        <p:txBody>
          <a:bodyPr/>
          <a:lstStyle/>
          <a:p>
            <a:fld id="{B63B5B5F-23AC-4F45-B7D0-8740AFAFD940}" type="datetimeFigureOut">
              <a:rPr lang="en-GB" smtClean="0"/>
              <a:t>02/09/2022</a:t>
            </a:fld>
            <a:endParaRPr lang="en-GB"/>
          </a:p>
        </p:txBody>
      </p:sp>
      <p:sp>
        <p:nvSpPr>
          <p:cNvPr id="6" name="Footer Placeholder 5">
            <a:extLst>
              <a:ext uri="{FF2B5EF4-FFF2-40B4-BE49-F238E27FC236}">
                <a16:creationId xmlns:a16="http://schemas.microsoft.com/office/drawing/2014/main" id="{A0C5E718-826E-4025-A00C-B4DC0B6CD53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F490F8-C9C1-C1E1-DCD9-6FDC726653FB}"/>
              </a:ext>
            </a:extLst>
          </p:cNvPr>
          <p:cNvSpPr>
            <a:spLocks noGrp="1"/>
          </p:cNvSpPr>
          <p:nvPr>
            <p:ph type="sldNum" sz="quarter" idx="12"/>
          </p:nvPr>
        </p:nvSpPr>
        <p:spPr/>
        <p:txBody>
          <a:bodyPr/>
          <a:lstStyle/>
          <a:p>
            <a:fld id="{468C648F-6D2E-4EA2-8271-66C3ECA5A0E3}" type="slidenum">
              <a:rPr lang="en-GB" smtClean="0"/>
              <a:t>‹#›</a:t>
            </a:fld>
            <a:endParaRPr lang="en-GB"/>
          </a:p>
        </p:txBody>
      </p:sp>
    </p:spTree>
    <p:extLst>
      <p:ext uri="{BB962C8B-B14F-4D97-AF65-F5344CB8AC3E}">
        <p14:creationId xmlns:p14="http://schemas.microsoft.com/office/powerpoint/2010/main" val="1856929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387BA-741A-C3AD-2447-C025CD5A301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0A00E-E5EE-FA87-6E36-E2C8CD866A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E902FF-AD34-7DF6-1886-4E8E087F13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A342B32-8E8A-E40C-4276-1346ED62B6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EE95B4-20D8-E9B6-A7DE-0C18FF3EF6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B9F41E6-A303-DF3A-4BAD-45D2E861E1F6}"/>
              </a:ext>
            </a:extLst>
          </p:cNvPr>
          <p:cNvSpPr>
            <a:spLocks noGrp="1"/>
          </p:cNvSpPr>
          <p:nvPr>
            <p:ph type="dt" sz="half" idx="10"/>
          </p:nvPr>
        </p:nvSpPr>
        <p:spPr/>
        <p:txBody>
          <a:bodyPr/>
          <a:lstStyle/>
          <a:p>
            <a:fld id="{B63B5B5F-23AC-4F45-B7D0-8740AFAFD940}" type="datetimeFigureOut">
              <a:rPr lang="en-GB" smtClean="0"/>
              <a:t>02/09/2022</a:t>
            </a:fld>
            <a:endParaRPr lang="en-GB"/>
          </a:p>
        </p:txBody>
      </p:sp>
      <p:sp>
        <p:nvSpPr>
          <p:cNvPr id="8" name="Footer Placeholder 7">
            <a:extLst>
              <a:ext uri="{FF2B5EF4-FFF2-40B4-BE49-F238E27FC236}">
                <a16:creationId xmlns:a16="http://schemas.microsoft.com/office/drawing/2014/main" id="{958FE62B-F469-9897-61CA-09562211376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94939D9-EEE0-2993-FA0D-F3A3A087DB6D}"/>
              </a:ext>
            </a:extLst>
          </p:cNvPr>
          <p:cNvSpPr>
            <a:spLocks noGrp="1"/>
          </p:cNvSpPr>
          <p:nvPr>
            <p:ph type="sldNum" sz="quarter" idx="12"/>
          </p:nvPr>
        </p:nvSpPr>
        <p:spPr/>
        <p:txBody>
          <a:bodyPr/>
          <a:lstStyle/>
          <a:p>
            <a:fld id="{468C648F-6D2E-4EA2-8271-66C3ECA5A0E3}" type="slidenum">
              <a:rPr lang="en-GB" smtClean="0"/>
              <a:t>‹#›</a:t>
            </a:fld>
            <a:endParaRPr lang="en-GB"/>
          </a:p>
        </p:txBody>
      </p:sp>
    </p:spTree>
    <p:extLst>
      <p:ext uri="{BB962C8B-B14F-4D97-AF65-F5344CB8AC3E}">
        <p14:creationId xmlns:p14="http://schemas.microsoft.com/office/powerpoint/2010/main" val="53647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A948B-3AD3-3DE2-9C7A-B8D396E473A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256D8DD-F4EB-178A-C458-75AAE8691602}"/>
              </a:ext>
            </a:extLst>
          </p:cNvPr>
          <p:cNvSpPr>
            <a:spLocks noGrp="1"/>
          </p:cNvSpPr>
          <p:nvPr>
            <p:ph type="dt" sz="half" idx="10"/>
          </p:nvPr>
        </p:nvSpPr>
        <p:spPr/>
        <p:txBody>
          <a:bodyPr/>
          <a:lstStyle/>
          <a:p>
            <a:fld id="{B63B5B5F-23AC-4F45-B7D0-8740AFAFD940}" type="datetimeFigureOut">
              <a:rPr lang="en-GB" smtClean="0"/>
              <a:t>02/09/2022</a:t>
            </a:fld>
            <a:endParaRPr lang="en-GB"/>
          </a:p>
        </p:txBody>
      </p:sp>
      <p:sp>
        <p:nvSpPr>
          <p:cNvPr id="4" name="Footer Placeholder 3">
            <a:extLst>
              <a:ext uri="{FF2B5EF4-FFF2-40B4-BE49-F238E27FC236}">
                <a16:creationId xmlns:a16="http://schemas.microsoft.com/office/drawing/2014/main" id="{31174D11-1746-E6E0-A73D-2ED631075DD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ED5518-5C35-1BE5-1512-2E38C80D05F0}"/>
              </a:ext>
            </a:extLst>
          </p:cNvPr>
          <p:cNvSpPr>
            <a:spLocks noGrp="1"/>
          </p:cNvSpPr>
          <p:nvPr>
            <p:ph type="sldNum" sz="quarter" idx="12"/>
          </p:nvPr>
        </p:nvSpPr>
        <p:spPr/>
        <p:txBody>
          <a:bodyPr/>
          <a:lstStyle/>
          <a:p>
            <a:fld id="{468C648F-6D2E-4EA2-8271-66C3ECA5A0E3}" type="slidenum">
              <a:rPr lang="en-GB" smtClean="0"/>
              <a:t>‹#›</a:t>
            </a:fld>
            <a:endParaRPr lang="en-GB"/>
          </a:p>
        </p:txBody>
      </p:sp>
    </p:spTree>
    <p:extLst>
      <p:ext uri="{BB962C8B-B14F-4D97-AF65-F5344CB8AC3E}">
        <p14:creationId xmlns:p14="http://schemas.microsoft.com/office/powerpoint/2010/main" val="1816459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EF5781-7C2E-E57C-8C0C-C357B79184EC}"/>
              </a:ext>
            </a:extLst>
          </p:cNvPr>
          <p:cNvSpPr>
            <a:spLocks noGrp="1"/>
          </p:cNvSpPr>
          <p:nvPr>
            <p:ph type="dt" sz="half" idx="10"/>
          </p:nvPr>
        </p:nvSpPr>
        <p:spPr/>
        <p:txBody>
          <a:bodyPr/>
          <a:lstStyle/>
          <a:p>
            <a:fld id="{B63B5B5F-23AC-4F45-B7D0-8740AFAFD940}" type="datetimeFigureOut">
              <a:rPr lang="en-GB" smtClean="0"/>
              <a:t>02/09/2022</a:t>
            </a:fld>
            <a:endParaRPr lang="en-GB"/>
          </a:p>
        </p:txBody>
      </p:sp>
      <p:sp>
        <p:nvSpPr>
          <p:cNvPr id="3" name="Footer Placeholder 2">
            <a:extLst>
              <a:ext uri="{FF2B5EF4-FFF2-40B4-BE49-F238E27FC236}">
                <a16:creationId xmlns:a16="http://schemas.microsoft.com/office/drawing/2014/main" id="{69B32858-1F25-B5F4-EDE5-15155139C78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3768E43-0984-7DDE-ACFD-18EA8058D66C}"/>
              </a:ext>
            </a:extLst>
          </p:cNvPr>
          <p:cNvSpPr>
            <a:spLocks noGrp="1"/>
          </p:cNvSpPr>
          <p:nvPr>
            <p:ph type="sldNum" sz="quarter" idx="12"/>
          </p:nvPr>
        </p:nvSpPr>
        <p:spPr/>
        <p:txBody>
          <a:bodyPr/>
          <a:lstStyle/>
          <a:p>
            <a:fld id="{468C648F-6D2E-4EA2-8271-66C3ECA5A0E3}" type="slidenum">
              <a:rPr lang="en-GB" smtClean="0"/>
              <a:t>‹#›</a:t>
            </a:fld>
            <a:endParaRPr lang="en-GB"/>
          </a:p>
        </p:txBody>
      </p:sp>
    </p:spTree>
    <p:extLst>
      <p:ext uri="{BB962C8B-B14F-4D97-AF65-F5344CB8AC3E}">
        <p14:creationId xmlns:p14="http://schemas.microsoft.com/office/powerpoint/2010/main" val="1180144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435CA-D94C-C24D-889D-C87C8A195F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B446598-9A9B-EF2F-A83F-F089C734FE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9C69497-8213-5D40-B5F6-A9E3674F2B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291BF9-5C68-1992-2676-466C45FB8E52}"/>
              </a:ext>
            </a:extLst>
          </p:cNvPr>
          <p:cNvSpPr>
            <a:spLocks noGrp="1"/>
          </p:cNvSpPr>
          <p:nvPr>
            <p:ph type="dt" sz="half" idx="10"/>
          </p:nvPr>
        </p:nvSpPr>
        <p:spPr/>
        <p:txBody>
          <a:bodyPr/>
          <a:lstStyle/>
          <a:p>
            <a:fld id="{B63B5B5F-23AC-4F45-B7D0-8740AFAFD940}" type="datetimeFigureOut">
              <a:rPr lang="en-GB" smtClean="0"/>
              <a:t>02/09/2022</a:t>
            </a:fld>
            <a:endParaRPr lang="en-GB"/>
          </a:p>
        </p:txBody>
      </p:sp>
      <p:sp>
        <p:nvSpPr>
          <p:cNvPr id="6" name="Footer Placeholder 5">
            <a:extLst>
              <a:ext uri="{FF2B5EF4-FFF2-40B4-BE49-F238E27FC236}">
                <a16:creationId xmlns:a16="http://schemas.microsoft.com/office/drawing/2014/main" id="{96004291-F1E9-749E-2422-D905009E7C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AEA99D-033E-2214-CB01-7A0A748C71D0}"/>
              </a:ext>
            </a:extLst>
          </p:cNvPr>
          <p:cNvSpPr>
            <a:spLocks noGrp="1"/>
          </p:cNvSpPr>
          <p:nvPr>
            <p:ph type="sldNum" sz="quarter" idx="12"/>
          </p:nvPr>
        </p:nvSpPr>
        <p:spPr/>
        <p:txBody>
          <a:bodyPr/>
          <a:lstStyle/>
          <a:p>
            <a:fld id="{468C648F-6D2E-4EA2-8271-66C3ECA5A0E3}" type="slidenum">
              <a:rPr lang="en-GB" smtClean="0"/>
              <a:t>‹#›</a:t>
            </a:fld>
            <a:endParaRPr lang="en-GB"/>
          </a:p>
        </p:txBody>
      </p:sp>
    </p:spTree>
    <p:extLst>
      <p:ext uri="{BB962C8B-B14F-4D97-AF65-F5344CB8AC3E}">
        <p14:creationId xmlns:p14="http://schemas.microsoft.com/office/powerpoint/2010/main" val="969284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91B54-EE84-23F2-EBC3-A5D649D757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B907A00-122A-A1D2-24A6-E2E65FEE10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BA79DAD-9331-2C15-806C-F838844198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0E38A9-940F-E178-6D85-43E744847A26}"/>
              </a:ext>
            </a:extLst>
          </p:cNvPr>
          <p:cNvSpPr>
            <a:spLocks noGrp="1"/>
          </p:cNvSpPr>
          <p:nvPr>
            <p:ph type="dt" sz="half" idx="10"/>
          </p:nvPr>
        </p:nvSpPr>
        <p:spPr/>
        <p:txBody>
          <a:bodyPr/>
          <a:lstStyle/>
          <a:p>
            <a:fld id="{B63B5B5F-23AC-4F45-B7D0-8740AFAFD940}" type="datetimeFigureOut">
              <a:rPr lang="en-GB" smtClean="0"/>
              <a:t>02/09/2022</a:t>
            </a:fld>
            <a:endParaRPr lang="en-GB"/>
          </a:p>
        </p:txBody>
      </p:sp>
      <p:sp>
        <p:nvSpPr>
          <p:cNvPr id="6" name="Footer Placeholder 5">
            <a:extLst>
              <a:ext uri="{FF2B5EF4-FFF2-40B4-BE49-F238E27FC236}">
                <a16:creationId xmlns:a16="http://schemas.microsoft.com/office/drawing/2014/main" id="{2C009D47-D3B3-23A9-B29B-4F46DE898B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38976A-4068-715E-0DFA-BADF7FCE9A1D}"/>
              </a:ext>
            </a:extLst>
          </p:cNvPr>
          <p:cNvSpPr>
            <a:spLocks noGrp="1"/>
          </p:cNvSpPr>
          <p:nvPr>
            <p:ph type="sldNum" sz="quarter" idx="12"/>
          </p:nvPr>
        </p:nvSpPr>
        <p:spPr/>
        <p:txBody>
          <a:bodyPr/>
          <a:lstStyle/>
          <a:p>
            <a:fld id="{468C648F-6D2E-4EA2-8271-66C3ECA5A0E3}" type="slidenum">
              <a:rPr lang="en-GB" smtClean="0"/>
              <a:t>‹#›</a:t>
            </a:fld>
            <a:endParaRPr lang="en-GB"/>
          </a:p>
        </p:txBody>
      </p:sp>
    </p:spTree>
    <p:extLst>
      <p:ext uri="{BB962C8B-B14F-4D97-AF65-F5344CB8AC3E}">
        <p14:creationId xmlns:p14="http://schemas.microsoft.com/office/powerpoint/2010/main" val="342824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B9A983-63E1-D5DE-7309-D33B25E6E4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C35BDA-C122-C1D5-C4D4-6927AA87DB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11066B-5B85-B57E-8165-5D5568B9E7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B5B5F-23AC-4F45-B7D0-8740AFAFD940}" type="datetimeFigureOut">
              <a:rPr lang="en-GB" smtClean="0"/>
              <a:t>02/09/2022</a:t>
            </a:fld>
            <a:endParaRPr lang="en-GB"/>
          </a:p>
        </p:txBody>
      </p:sp>
      <p:sp>
        <p:nvSpPr>
          <p:cNvPr id="5" name="Footer Placeholder 4">
            <a:extLst>
              <a:ext uri="{FF2B5EF4-FFF2-40B4-BE49-F238E27FC236}">
                <a16:creationId xmlns:a16="http://schemas.microsoft.com/office/drawing/2014/main" id="{6E9A34AA-0F64-7805-3EB2-81AE95A71D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4CFACA6-95D6-D8E6-480F-060620F439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8C648F-6D2E-4EA2-8271-66C3ECA5A0E3}" type="slidenum">
              <a:rPr lang="en-GB" smtClean="0"/>
              <a:t>‹#›</a:t>
            </a:fld>
            <a:endParaRPr lang="en-GB"/>
          </a:p>
        </p:txBody>
      </p:sp>
    </p:spTree>
    <p:extLst>
      <p:ext uri="{BB962C8B-B14F-4D97-AF65-F5344CB8AC3E}">
        <p14:creationId xmlns:p14="http://schemas.microsoft.com/office/powerpoint/2010/main" val="2492891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designingfordiverselearners.info/guidance/always-make-important-information-clear-and-easy-to-find/" TargetMode="Externa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1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esigningfordiverselearners.info/guidance/always-write-descriptive-and-meaningful-hyperlink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5.svg"/><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https://designingfordiverselearners.info/guidance/always-use-a-combination-of-colour-shapes-and-text-to-convey-meaning/" TargetMode="External"/><Relationship Id="rId1" Type="http://schemas.openxmlformats.org/officeDocument/2006/relationships/slideLayout" Target="../slideLayouts/slideLayout2.xml"/><Relationship Id="rId4" Type="http://schemas.openxmlformats.org/officeDocument/2006/relationships/image" Target="../media/image25.svg"/></Relationships>
</file>

<file path=ppt/slides/_rels/slide16.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2.xml"/><Relationship Id="rId5" Type="http://schemas.openxmlformats.org/officeDocument/2006/relationships/image" Target="../media/image29.svg"/><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designingfordiverselearners.info/guidance/always-ensure-sufficient-colour-contrast/" TargetMode="Externa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8.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Layout" Target="../slideLayouts/slideLayout2.xml"/><Relationship Id="rId5" Type="http://schemas.openxmlformats.org/officeDocument/2006/relationships/image" Target="../media/image33.svg"/><Relationship Id="rId4" Type="http://schemas.openxmlformats.org/officeDocument/2006/relationships/image" Target="../media/image32.png"/></Relationships>
</file>

<file path=ppt/slides/_rels/slide19.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hyperlink" Target="https://designingfordiverselearners.info/guidance/always-provide-multiple-means-of-representatio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5.svg"/><Relationship Id="rId2" Type="http://schemas.openxmlformats.org/officeDocument/2006/relationships/image" Target="../media/image34.png"/><Relationship Id="rId1" Type="http://schemas.openxmlformats.org/officeDocument/2006/relationships/slideLayout" Target="../slideLayouts/slideLayout2.xml"/><Relationship Id="rId5" Type="http://schemas.openxmlformats.org/officeDocument/2006/relationships/image" Target="../media/image37.svg"/><Relationship Id="rId4" Type="http://schemas.openxmlformats.org/officeDocument/2006/relationships/image" Target="../media/image36.png"/></Relationships>
</file>

<file path=ppt/slides/_rels/slide21.xml.rels><?xml version="1.0" encoding="UTF-8" standalone="yes"?>
<Relationships xmlns="http://schemas.openxmlformats.org/package/2006/relationships"><Relationship Id="rId3" Type="http://schemas.openxmlformats.org/officeDocument/2006/relationships/image" Target="../media/image37.svg"/><Relationship Id="rId2" Type="http://schemas.openxmlformats.org/officeDocument/2006/relationships/image" Target="../media/image36.png"/><Relationship Id="rId1" Type="http://schemas.openxmlformats.org/officeDocument/2006/relationships/slideLayout" Target="../slideLayouts/slideLayout2.xml"/><Relationship Id="rId4" Type="http://schemas.openxmlformats.org/officeDocument/2006/relationships/hyperlink" Target="https://designingfordiverselearners.info/guidance/always-provide-transcripts-or-captions-for-audio-and-video/"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39.svg"/><Relationship Id="rId2" Type="http://schemas.openxmlformats.org/officeDocument/2006/relationships/image" Target="../media/image38.png"/><Relationship Id="rId1" Type="http://schemas.openxmlformats.org/officeDocument/2006/relationships/slideLayout" Target="../slideLayouts/slideLayout2.xml"/><Relationship Id="rId5" Type="http://schemas.openxmlformats.org/officeDocument/2006/relationships/image" Target="../media/image41.svg"/><Relationship Id="rId4" Type="http://schemas.openxmlformats.org/officeDocument/2006/relationships/image" Target="../media/image40.png"/></Relationships>
</file>

<file path=ppt/slides/_rels/slide23.xml.rels><?xml version="1.0" encoding="UTF-8" standalone="yes"?>
<Relationships xmlns="http://schemas.openxmlformats.org/package/2006/relationships"><Relationship Id="rId3" Type="http://schemas.openxmlformats.org/officeDocument/2006/relationships/image" Target="../media/image41.svg"/><Relationship Id="rId2" Type="http://schemas.openxmlformats.org/officeDocument/2006/relationships/image" Target="../media/image40.png"/><Relationship Id="rId1" Type="http://schemas.openxmlformats.org/officeDocument/2006/relationships/slideLayout" Target="../slideLayouts/slideLayout2.xml"/><Relationship Id="rId4" Type="http://schemas.openxmlformats.org/officeDocument/2006/relationships/hyperlink" Target="https://designingfordiverselearners.info/guidance/always-allow-user-control-for-media-and-navigation/"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43.svg"/><Relationship Id="rId2" Type="http://schemas.openxmlformats.org/officeDocument/2006/relationships/image" Target="../media/image42.png"/><Relationship Id="rId1" Type="http://schemas.openxmlformats.org/officeDocument/2006/relationships/slideLayout" Target="../slideLayouts/slideLayout2.xml"/><Relationship Id="rId5" Type="http://schemas.openxmlformats.org/officeDocument/2006/relationships/image" Target="../media/image45.svg"/><Relationship Id="rId4" Type="http://schemas.openxmlformats.org/officeDocument/2006/relationships/image" Target="../media/image44.png"/></Relationships>
</file>

<file path=ppt/slides/_rels/slide25.xml.rels><?xml version="1.0" encoding="UTF-8" standalone="yes"?>
<Relationships xmlns="http://schemas.openxmlformats.org/package/2006/relationships"><Relationship Id="rId3" Type="http://schemas.openxmlformats.org/officeDocument/2006/relationships/image" Target="../media/image45.svg"/><Relationship Id="rId2" Type="http://schemas.openxmlformats.org/officeDocument/2006/relationships/image" Target="../media/image44.png"/><Relationship Id="rId1" Type="http://schemas.openxmlformats.org/officeDocument/2006/relationships/slideLayout" Target="../slideLayouts/slideLayout2.xml"/><Relationship Id="rId4" Type="http://schemas.openxmlformats.org/officeDocument/2006/relationships/hyperlink" Target="https://designingfordiverselearners.info/guidance/always-use-accessibility-checkers-where-availabl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igningfordiverselearners.info/guidance/always-use-a-readable-font/" TargetMode="Externa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designingfordiverselearners.info/guidance/always-use-left-aligned-text-and-1-5-line-spacing/" TargetMode="Externa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designingfordiverselearners.info/guidance/always-break-up-information/" TargetMode="Externa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8.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hyperlink" Target="https://designingfordiverselearners.info/guidance/always-use-heading-styl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E71B68-C952-AFD7-BE5A-A80E81F780D7}"/>
              </a:ext>
            </a:extLst>
          </p:cNvPr>
          <p:cNvSpPr>
            <a:spLocks noGrp="1"/>
          </p:cNvSpPr>
          <p:nvPr>
            <p:ph type="ctrTitle"/>
          </p:nvPr>
        </p:nvSpPr>
        <p:spPr>
          <a:xfrm>
            <a:off x="697065" y="570603"/>
            <a:ext cx="8725232" cy="1655762"/>
          </a:xfrm>
        </p:spPr>
        <p:txBody>
          <a:bodyPr>
            <a:normAutofit fontScale="90000"/>
          </a:bodyPr>
          <a:lstStyle/>
          <a:p>
            <a:pPr algn="l"/>
            <a:r>
              <a:rPr lang="en-GB" b="1" dirty="0">
                <a:latin typeface="Segoe UI" panose="020B0502040204020203" pitchFamily="34" charset="0"/>
                <a:cs typeface="Segoe UI" panose="020B0502040204020203" pitchFamily="34" charset="0"/>
              </a:rPr>
              <a:t>Designing for diverse learners</a:t>
            </a:r>
          </a:p>
        </p:txBody>
      </p:sp>
      <p:sp>
        <p:nvSpPr>
          <p:cNvPr id="5" name="Subtitle 4">
            <a:extLst>
              <a:ext uri="{FF2B5EF4-FFF2-40B4-BE49-F238E27FC236}">
                <a16:creationId xmlns:a16="http://schemas.microsoft.com/office/drawing/2014/main" id="{2B2B2BA8-5A4F-A130-C905-95E553D8D1CD}"/>
              </a:ext>
            </a:extLst>
          </p:cNvPr>
          <p:cNvSpPr>
            <a:spLocks noGrp="1"/>
          </p:cNvSpPr>
          <p:nvPr>
            <p:ph type="subTitle" idx="1"/>
          </p:nvPr>
        </p:nvSpPr>
        <p:spPr>
          <a:xfrm>
            <a:off x="761412" y="2522853"/>
            <a:ext cx="6952090" cy="1655762"/>
          </a:xfrm>
        </p:spPr>
        <p:txBody>
          <a:bodyPr>
            <a:normAutofit lnSpcReduction="10000"/>
          </a:bodyPr>
          <a:lstStyle/>
          <a:p>
            <a:pPr algn="l">
              <a:lnSpc>
                <a:spcPct val="110000"/>
              </a:lnSpc>
            </a:pPr>
            <a:r>
              <a:rPr lang="en-GB" dirty="0">
                <a:latin typeface="Segoe UI" panose="020B0502040204020203" pitchFamily="34" charset="0"/>
                <a:cs typeface="Segoe UI" panose="020B0502040204020203" pitchFamily="34" charset="0"/>
              </a:rPr>
              <a:t>Simple guidelines to support best practice learning material design. The practices will benefit every learner, not just those who many require specific adjustments.</a:t>
            </a:r>
          </a:p>
        </p:txBody>
      </p:sp>
      <p:sp>
        <p:nvSpPr>
          <p:cNvPr id="6" name="Rounded Rectangle 6">
            <a:extLst>
              <a:ext uri="{FF2B5EF4-FFF2-40B4-BE49-F238E27FC236}">
                <a16:creationId xmlns:a16="http://schemas.microsoft.com/office/drawing/2014/main" id="{E7CBD05B-E77E-2276-4BB1-3EE64BFF021D}"/>
              </a:ext>
              <a:ext uri="{C183D7F6-B498-43B3-948B-1728B52AA6E4}">
                <adec:decorative xmlns:adec="http://schemas.microsoft.com/office/drawing/2017/decorative" val="1"/>
              </a:ext>
            </a:extLst>
          </p:cNvPr>
          <p:cNvSpPr/>
          <p:nvPr/>
        </p:nvSpPr>
        <p:spPr>
          <a:xfrm>
            <a:off x="8164110" y="1620957"/>
            <a:ext cx="3044093" cy="3903162"/>
          </a:xfrm>
          <a:prstGeom prst="roundRect">
            <a:avLst>
              <a:gd name="adj" fmla="val 4090"/>
            </a:avLst>
          </a:prstGeom>
          <a:solidFill>
            <a:srgbClr val="5A5D72"/>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23759C"/>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7" name="Rectangle 6">
            <a:extLst>
              <a:ext uri="{FF2B5EF4-FFF2-40B4-BE49-F238E27FC236}">
                <a16:creationId xmlns:a16="http://schemas.microsoft.com/office/drawing/2014/main" id="{A21702E0-FD0D-07DB-7CA0-BED57BD792BC}"/>
              </a:ext>
              <a:ext uri="{C183D7F6-B498-43B3-948B-1728B52AA6E4}">
                <adec:decorative xmlns:adec="http://schemas.microsoft.com/office/drawing/2017/decorative" val="1"/>
              </a:ext>
            </a:extLst>
          </p:cNvPr>
          <p:cNvSpPr/>
          <p:nvPr/>
        </p:nvSpPr>
        <p:spPr>
          <a:xfrm>
            <a:off x="8322852" y="1798373"/>
            <a:ext cx="2726611" cy="3595018"/>
          </a:xfrm>
          <a:prstGeom prst="rect">
            <a:avLst/>
          </a:prstGeom>
          <a:solidFill>
            <a:srgbClr val="F7F9FF"/>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8" name="Freeform 85">
            <a:extLst>
              <a:ext uri="{FF2B5EF4-FFF2-40B4-BE49-F238E27FC236}">
                <a16:creationId xmlns:a16="http://schemas.microsoft.com/office/drawing/2014/main" id="{928FD524-A12C-8569-0BEA-60F12B61BF41}"/>
              </a:ext>
              <a:ext uri="{C183D7F6-B498-43B3-948B-1728B52AA6E4}">
                <adec:decorative xmlns:adec="http://schemas.microsoft.com/office/drawing/2017/decorative" val="1"/>
              </a:ext>
            </a:extLst>
          </p:cNvPr>
          <p:cNvSpPr/>
          <p:nvPr/>
        </p:nvSpPr>
        <p:spPr>
          <a:xfrm>
            <a:off x="8866773" y="1193302"/>
            <a:ext cx="1652775" cy="735800"/>
          </a:xfrm>
          <a:custGeom>
            <a:avLst/>
            <a:gdLst/>
            <a:ahLst/>
            <a:cxnLst>
              <a:cxn ang="0">
                <a:pos x="wd2" y="hd2"/>
              </a:cxn>
              <a:cxn ang="5400000">
                <a:pos x="wd2" y="hd2"/>
              </a:cxn>
              <a:cxn ang="10800000">
                <a:pos x="wd2" y="hd2"/>
              </a:cxn>
              <a:cxn ang="16200000">
                <a:pos x="wd2" y="hd2"/>
              </a:cxn>
            </a:cxnLst>
            <a:rect l="0" t="0" r="r" b="b"/>
            <a:pathLst>
              <a:path w="21600" h="21600" extrusionOk="0">
                <a:moveTo>
                  <a:pt x="10708" y="3125"/>
                </a:moveTo>
                <a:cubicBezTo>
                  <a:pt x="9967" y="3125"/>
                  <a:pt x="9366" y="4475"/>
                  <a:pt x="9366" y="6140"/>
                </a:cubicBezTo>
                <a:cubicBezTo>
                  <a:pt x="9366" y="7805"/>
                  <a:pt x="9967" y="9155"/>
                  <a:pt x="10708" y="9155"/>
                </a:cubicBezTo>
                <a:cubicBezTo>
                  <a:pt x="11450" y="9155"/>
                  <a:pt x="12051" y="7805"/>
                  <a:pt x="12051" y="6140"/>
                </a:cubicBezTo>
                <a:cubicBezTo>
                  <a:pt x="12051" y="4475"/>
                  <a:pt x="11450" y="3125"/>
                  <a:pt x="10708" y="3125"/>
                </a:cubicBezTo>
                <a:close/>
                <a:moveTo>
                  <a:pt x="10708" y="0"/>
                </a:moveTo>
                <a:cubicBezTo>
                  <a:pt x="12245" y="0"/>
                  <a:pt x="13491" y="2798"/>
                  <a:pt x="13491" y="6249"/>
                </a:cubicBezTo>
                <a:lnTo>
                  <a:pt x="13466" y="6798"/>
                </a:lnTo>
                <a:lnTo>
                  <a:pt x="19586" y="6798"/>
                </a:lnTo>
                <a:cubicBezTo>
                  <a:pt x="20559" y="6798"/>
                  <a:pt x="21371" y="8348"/>
                  <a:pt x="21559" y="10409"/>
                </a:cubicBezTo>
                <a:lnTo>
                  <a:pt x="21598" y="11286"/>
                </a:lnTo>
                <a:lnTo>
                  <a:pt x="21600" y="11286"/>
                </a:lnTo>
                <a:lnTo>
                  <a:pt x="21600" y="18775"/>
                </a:lnTo>
                <a:lnTo>
                  <a:pt x="21600" y="18775"/>
                </a:lnTo>
                <a:lnTo>
                  <a:pt x="21600" y="19270"/>
                </a:lnTo>
                <a:cubicBezTo>
                  <a:pt x="21600" y="20557"/>
                  <a:pt x="21136" y="21600"/>
                  <a:pt x="20563" y="21600"/>
                </a:cubicBezTo>
                <a:lnTo>
                  <a:pt x="1037" y="21600"/>
                </a:lnTo>
                <a:cubicBezTo>
                  <a:pt x="464" y="21600"/>
                  <a:pt x="0" y="20557"/>
                  <a:pt x="0" y="19270"/>
                </a:cubicBezTo>
                <a:lnTo>
                  <a:pt x="0" y="11286"/>
                </a:lnTo>
                <a:lnTo>
                  <a:pt x="2" y="11286"/>
                </a:lnTo>
                <a:lnTo>
                  <a:pt x="41" y="10409"/>
                </a:lnTo>
                <a:cubicBezTo>
                  <a:pt x="229" y="8348"/>
                  <a:pt x="1041" y="6798"/>
                  <a:pt x="2014" y="6798"/>
                </a:cubicBezTo>
                <a:lnTo>
                  <a:pt x="7951" y="6798"/>
                </a:lnTo>
                <a:lnTo>
                  <a:pt x="7926" y="6249"/>
                </a:lnTo>
                <a:cubicBezTo>
                  <a:pt x="7926" y="2798"/>
                  <a:pt x="9172" y="0"/>
                  <a:pt x="10708" y="0"/>
                </a:cubicBezTo>
                <a:close/>
              </a:path>
            </a:pathLst>
          </a:custGeom>
          <a:solidFill>
            <a:srgbClr val="64677E"/>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A4E44A"/>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grpSp>
        <p:nvGrpSpPr>
          <p:cNvPr id="9" name="Group 8">
            <a:extLst>
              <a:ext uri="{FF2B5EF4-FFF2-40B4-BE49-F238E27FC236}">
                <a16:creationId xmlns:a16="http://schemas.microsoft.com/office/drawing/2014/main" id="{71D8A66E-08EA-88D7-11C1-7F4FE2981FEA}"/>
              </a:ext>
              <a:ext uri="{C183D7F6-B498-43B3-948B-1728B52AA6E4}">
                <adec:decorative xmlns:adec="http://schemas.microsoft.com/office/drawing/2017/decorative" val="1"/>
              </a:ext>
            </a:extLst>
          </p:cNvPr>
          <p:cNvGrpSpPr/>
          <p:nvPr/>
        </p:nvGrpSpPr>
        <p:grpSpPr>
          <a:xfrm>
            <a:off x="8622622" y="2268327"/>
            <a:ext cx="647711" cy="644302"/>
            <a:chOff x="0" y="0"/>
            <a:chExt cx="1357891" cy="1350744"/>
          </a:xfrm>
        </p:grpSpPr>
        <p:sp>
          <p:nvSpPr>
            <p:cNvPr id="10" name="Rounded Rectangle 10">
              <a:extLst>
                <a:ext uri="{FF2B5EF4-FFF2-40B4-BE49-F238E27FC236}">
                  <a16:creationId xmlns:a16="http://schemas.microsoft.com/office/drawing/2014/main" id="{0E2343D3-DC3F-1684-8277-108845C5BECF}"/>
                </a:ext>
              </a:extLst>
            </p:cNvPr>
            <p:cNvSpPr/>
            <p:nvPr/>
          </p:nvSpPr>
          <p:spPr>
            <a:xfrm>
              <a:off x="0" y="0"/>
              <a:ext cx="1357891" cy="1350744"/>
            </a:xfrm>
            <a:prstGeom prst="roundRect">
              <a:avLst>
                <a:gd name="adj" fmla="val 16667"/>
              </a:avLst>
            </a:prstGeom>
            <a:solidFill>
              <a:srgbClr val="A6A6A6"/>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11" name="Rounded Rectangle 55">
              <a:extLst>
                <a:ext uri="{FF2B5EF4-FFF2-40B4-BE49-F238E27FC236}">
                  <a16:creationId xmlns:a16="http://schemas.microsoft.com/office/drawing/2014/main" id="{9A7B6A0C-60DA-29D4-0B29-458CF3E99D16}"/>
                </a:ext>
              </a:extLst>
            </p:cNvPr>
            <p:cNvSpPr/>
            <p:nvPr/>
          </p:nvSpPr>
          <p:spPr>
            <a:xfrm>
              <a:off x="179679" y="178771"/>
              <a:ext cx="1012826" cy="1007495"/>
            </a:xfrm>
            <a:prstGeom prst="roundRect">
              <a:avLst>
                <a:gd name="adj" fmla="val 10283"/>
              </a:avLst>
            </a:prstGeom>
            <a:solidFill>
              <a:srgbClr val="FFFFFF"/>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grpSp>
      <p:grpSp>
        <p:nvGrpSpPr>
          <p:cNvPr id="12" name="Group 11">
            <a:extLst>
              <a:ext uri="{FF2B5EF4-FFF2-40B4-BE49-F238E27FC236}">
                <a16:creationId xmlns:a16="http://schemas.microsoft.com/office/drawing/2014/main" id="{D0A06F4E-9D92-5682-F5F2-27E822011420}"/>
              </a:ext>
              <a:ext uri="{C183D7F6-B498-43B3-948B-1728B52AA6E4}">
                <adec:decorative xmlns:adec="http://schemas.microsoft.com/office/drawing/2017/decorative" val="1"/>
              </a:ext>
            </a:extLst>
          </p:cNvPr>
          <p:cNvGrpSpPr/>
          <p:nvPr/>
        </p:nvGrpSpPr>
        <p:grpSpPr>
          <a:xfrm>
            <a:off x="8622622" y="3265461"/>
            <a:ext cx="647711" cy="644302"/>
            <a:chOff x="0" y="0"/>
            <a:chExt cx="1357891" cy="1350744"/>
          </a:xfrm>
        </p:grpSpPr>
        <p:sp>
          <p:nvSpPr>
            <p:cNvPr id="13" name="Rounded Rectangle 62">
              <a:extLst>
                <a:ext uri="{FF2B5EF4-FFF2-40B4-BE49-F238E27FC236}">
                  <a16:creationId xmlns:a16="http://schemas.microsoft.com/office/drawing/2014/main" id="{A10F78C6-AE18-4F6A-7976-EE3A630B9273}"/>
                </a:ext>
              </a:extLst>
            </p:cNvPr>
            <p:cNvSpPr/>
            <p:nvPr/>
          </p:nvSpPr>
          <p:spPr>
            <a:xfrm>
              <a:off x="0" y="0"/>
              <a:ext cx="1357891" cy="1350744"/>
            </a:xfrm>
            <a:prstGeom prst="roundRect">
              <a:avLst>
                <a:gd name="adj" fmla="val 16667"/>
              </a:avLst>
            </a:prstGeom>
            <a:solidFill>
              <a:srgbClr val="A6A6A6"/>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14" name="Rounded Rectangle 63">
              <a:extLst>
                <a:ext uri="{FF2B5EF4-FFF2-40B4-BE49-F238E27FC236}">
                  <a16:creationId xmlns:a16="http://schemas.microsoft.com/office/drawing/2014/main" id="{016BFAEB-6ECC-327B-6E44-73AA944BF272}"/>
                </a:ext>
              </a:extLst>
            </p:cNvPr>
            <p:cNvSpPr/>
            <p:nvPr/>
          </p:nvSpPr>
          <p:spPr>
            <a:xfrm>
              <a:off x="179679" y="178771"/>
              <a:ext cx="1012826" cy="1007495"/>
            </a:xfrm>
            <a:prstGeom prst="roundRect">
              <a:avLst>
                <a:gd name="adj" fmla="val 10283"/>
              </a:avLst>
            </a:prstGeom>
            <a:solidFill>
              <a:srgbClr val="FFFFFF"/>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grpSp>
      <p:grpSp>
        <p:nvGrpSpPr>
          <p:cNvPr id="15" name="Group 14">
            <a:extLst>
              <a:ext uri="{FF2B5EF4-FFF2-40B4-BE49-F238E27FC236}">
                <a16:creationId xmlns:a16="http://schemas.microsoft.com/office/drawing/2014/main" id="{6DB293E8-A8C6-84E7-DCF0-D3CE9B7096B9}"/>
              </a:ext>
              <a:ext uri="{C183D7F6-B498-43B3-948B-1728B52AA6E4}">
                <adec:decorative xmlns:adec="http://schemas.microsoft.com/office/drawing/2017/decorative" val="1"/>
              </a:ext>
            </a:extLst>
          </p:cNvPr>
          <p:cNvGrpSpPr/>
          <p:nvPr/>
        </p:nvGrpSpPr>
        <p:grpSpPr>
          <a:xfrm>
            <a:off x="8622622" y="4262594"/>
            <a:ext cx="647711" cy="644302"/>
            <a:chOff x="0" y="0"/>
            <a:chExt cx="1357891" cy="1350744"/>
          </a:xfrm>
        </p:grpSpPr>
        <p:sp>
          <p:nvSpPr>
            <p:cNvPr id="16" name="Rounded Rectangle 66">
              <a:extLst>
                <a:ext uri="{FF2B5EF4-FFF2-40B4-BE49-F238E27FC236}">
                  <a16:creationId xmlns:a16="http://schemas.microsoft.com/office/drawing/2014/main" id="{D94C60C2-E7F0-76EE-8401-8736DF8A1E82}"/>
                </a:ext>
              </a:extLst>
            </p:cNvPr>
            <p:cNvSpPr/>
            <p:nvPr/>
          </p:nvSpPr>
          <p:spPr>
            <a:xfrm>
              <a:off x="0" y="0"/>
              <a:ext cx="1357891" cy="1350744"/>
            </a:xfrm>
            <a:prstGeom prst="roundRect">
              <a:avLst>
                <a:gd name="adj" fmla="val 16667"/>
              </a:avLst>
            </a:prstGeom>
            <a:solidFill>
              <a:srgbClr val="A6A6A6"/>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17" name="Rounded Rectangle 67">
              <a:extLst>
                <a:ext uri="{FF2B5EF4-FFF2-40B4-BE49-F238E27FC236}">
                  <a16:creationId xmlns:a16="http://schemas.microsoft.com/office/drawing/2014/main" id="{356CC3D6-C34D-01FA-41E7-D265ADC3860E}"/>
                </a:ext>
              </a:extLst>
            </p:cNvPr>
            <p:cNvSpPr/>
            <p:nvPr/>
          </p:nvSpPr>
          <p:spPr>
            <a:xfrm>
              <a:off x="179679" y="178771"/>
              <a:ext cx="1012826" cy="1007495"/>
            </a:xfrm>
            <a:prstGeom prst="roundRect">
              <a:avLst>
                <a:gd name="adj" fmla="val 10283"/>
              </a:avLst>
            </a:prstGeom>
            <a:solidFill>
              <a:srgbClr val="FFFFFF"/>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grpSp>
      <p:grpSp>
        <p:nvGrpSpPr>
          <p:cNvPr id="18" name="Group 17">
            <a:extLst>
              <a:ext uri="{FF2B5EF4-FFF2-40B4-BE49-F238E27FC236}">
                <a16:creationId xmlns:a16="http://schemas.microsoft.com/office/drawing/2014/main" id="{169507C3-AF16-FDA9-9CE5-BC1D81F98776}"/>
              </a:ext>
              <a:ext uri="{C183D7F6-B498-43B3-948B-1728B52AA6E4}">
                <adec:decorative xmlns:adec="http://schemas.microsoft.com/office/drawing/2017/decorative" val="1"/>
              </a:ext>
            </a:extLst>
          </p:cNvPr>
          <p:cNvGrpSpPr/>
          <p:nvPr/>
        </p:nvGrpSpPr>
        <p:grpSpPr>
          <a:xfrm>
            <a:off x="8791538" y="3497998"/>
            <a:ext cx="417785" cy="255920"/>
            <a:chOff x="164293" y="160577"/>
            <a:chExt cx="875866" cy="536521"/>
          </a:xfrm>
          <a:solidFill>
            <a:srgbClr val="018141"/>
          </a:solidFill>
        </p:grpSpPr>
        <p:sp>
          <p:nvSpPr>
            <p:cNvPr id="19" name="Rounded Rectangle 18">
              <a:extLst>
                <a:ext uri="{FF2B5EF4-FFF2-40B4-BE49-F238E27FC236}">
                  <a16:creationId xmlns:a16="http://schemas.microsoft.com/office/drawing/2014/main" id="{AEFB6A7B-4B76-5BE1-C10D-E375DB0A70A1}"/>
                </a:ext>
              </a:extLst>
            </p:cNvPr>
            <p:cNvSpPr/>
            <p:nvPr/>
          </p:nvSpPr>
          <p:spPr>
            <a:xfrm rot="2700000">
              <a:off x="-17262" y="342132"/>
              <a:ext cx="536521" cy="173412"/>
            </a:xfrm>
            <a:prstGeom prst="roundRect">
              <a:avLst>
                <a:gd name="adj" fmla="val 50000"/>
              </a:avLst>
            </a:prstGeom>
            <a:grp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20" name="Rounded Rectangle 68">
              <a:extLst>
                <a:ext uri="{FF2B5EF4-FFF2-40B4-BE49-F238E27FC236}">
                  <a16:creationId xmlns:a16="http://schemas.microsoft.com/office/drawing/2014/main" id="{5E4D419C-2745-9D3E-FC90-AC3364945A32}"/>
                </a:ext>
              </a:extLst>
            </p:cNvPr>
            <p:cNvSpPr/>
            <p:nvPr/>
          </p:nvSpPr>
          <p:spPr>
            <a:xfrm rot="19119443">
              <a:off x="215270" y="250834"/>
              <a:ext cx="824889" cy="173412"/>
            </a:xfrm>
            <a:prstGeom prst="roundRect">
              <a:avLst>
                <a:gd name="adj" fmla="val 50000"/>
              </a:avLst>
            </a:prstGeom>
            <a:grp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grpSp>
      <p:grpSp>
        <p:nvGrpSpPr>
          <p:cNvPr id="21" name="Group 20">
            <a:extLst>
              <a:ext uri="{FF2B5EF4-FFF2-40B4-BE49-F238E27FC236}">
                <a16:creationId xmlns:a16="http://schemas.microsoft.com/office/drawing/2014/main" id="{3C027E51-67D9-79F9-F8B9-14487B254626}"/>
              </a:ext>
              <a:ext uri="{C183D7F6-B498-43B3-948B-1728B52AA6E4}">
                <adec:decorative xmlns:adec="http://schemas.microsoft.com/office/drawing/2017/decorative" val="1"/>
              </a:ext>
            </a:extLst>
          </p:cNvPr>
          <p:cNvGrpSpPr/>
          <p:nvPr/>
        </p:nvGrpSpPr>
        <p:grpSpPr>
          <a:xfrm>
            <a:off x="8791538" y="2500272"/>
            <a:ext cx="417785" cy="255920"/>
            <a:chOff x="164293" y="160577"/>
            <a:chExt cx="875866" cy="536521"/>
          </a:xfrm>
          <a:solidFill>
            <a:srgbClr val="018141"/>
          </a:solidFill>
        </p:grpSpPr>
        <p:sp>
          <p:nvSpPr>
            <p:cNvPr id="22" name="Rounded Rectangle 70">
              <a:extLst>
                <a:ext uri="{FF2B5EF4-FFF2-40B4-BE49-F238E27FC236}">
                  <a16:creationId xmlns:a16="http://schemas.microsoft.com/office/drawing/2014/main" id="{79FAD2E4-5D05-C744-7801-77114DA878AA}"/>
                </a:ext>
              </a:extLst>
            </p:cNvPr>
            <p:cNvSpPr/>
            <p:nvPr/>
          </p:nvSpPr>
          <p:spPr>
            <a:xfrm rot="2700000">
              <a:off x="-17262" y="342132"/>
              <a:ext cx="536521" cy="173412"/>
            </a:xfrm>
            <a:prstGeom prst="roundRect">
              <a:avLst>
                <a:gd name="adj" fmla="val 50000"/>
              </a:avLst>
            </a:prstGeom>
            <a:grp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solidFill>
                  <a:schemeClr val="accent6">
                    <a:lumMod val="50000"/>
                  </a:schemeClr>
                </a:solidFill>
                <a:latin typeface="Segoe UI" panose="020B0502040204020203" pitchFamily="34" charset="0"/>
                <a:cs typeface="Segoe UI" panose="020B0502040204020203" pitchFamily="34" charset="0"/>
              </a:endParaRPr>
            </a:p>
          </p:txBody>
        </p:sp>
        <p:sp>
          <p:nvSpPr>
            <p:cNvPr id="23" name="Rounded Rectangle 71">
              <a:extLst>
                <a:ext uri="{FF2B5EF4-FFF2-40B4-BE49-F238E27FC236}">
                  <a16:creationId xmlns:a16="http://schemas.microsoft.com/office/drawing/2014/main" id="{4E1345BA-3843-930D-CB13-F77A1035DBBC}"/>
                </a:ext>
              </a:extLst>
            </p:cNvPr>
            <p:cNvSpPr/>
            <p:nvPr/>
          </p:nvSpPr>
          <p:spPr>
            <a:xfrm rot="19119443">
              <a:off x="215270" y="250834"/>
              <a:ext cx="824889" cy="173412"/>
            </a:xfrm>
            <a:prstGeom prst="roundRect">
              <a:avLst>
                <a:gd name="adj" fmla="val 50000"/>
              </a:avLst>
            </a:prstGeom>
            <a:grp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solidFill>
                  <a:schemeClr val="accent6">
                    <a:lumMod val="50000"/>
                  </a:schemeClr>
                </a:solidFill>
                <a:latin typeface="Segoe UI" panose="020B0502040204020203" pitchFamily="34" charset="0"/>
                <a:cs typeface="Segoe UI" panose="020B0502040204020203" pitchFamily="34" charset="0"/>
              </a:endParaRPr>
            </a:p>
          </p:txBody>
        </p:sp>
      </p:grpSp>
      <p:grpSp>
        <p:nvGrpSpPr>
          <p:cNvPr id="24" name="Group 23">
            <a:extLst>
              <a:ext uri="{FF2B5EF4-FFF2-40B4-BE49-F238E27FC236}">
                <a16:creationId xmlns:a16="http://schemas.microsoft.com/office/drawing/2014/main" id="{CBA8AFC7-43ED-66EE-4A79-5B2CAFA4A639}"/>
              </a:ext>
              <a:ext uri="{C183D7F6-B498-43B3-948B-1728B52AA6E4}">
                <adec:decorative xmlns:adec="http://schemas.microsoft.com/office/drawing/2017/decorative" val="1"/>
              </a:ext>
            </a:extLst>
          </p:cNvPr>
          <p:cNvGrpSpPr/>
          <p:nvPr/>
        </p:nvGrpSpPr>
        <p:grpSpPr>
          <a:xfrm>
            <a:off x="8791538" y="4509925"/>
            <a:ext cx="417785" cy="255920"/>
            <a:chOff x="164293" y="160577"/>
            <a:chExt cx="875866" cy="536521"/>
          </a:xfrm>
          <a:solidFill>
            <a:srgbClr val="018141"/>
          </a:solidFill>
        </p:grpSpPr>
        <p:sp>
          <p:nvSpPr>
            <p:cNvPr id="25" name="Rounded Rectangle 73">
              <a:extLst>
                <a:ext uri="{FF2B5EF4-FFF2-40B4-BE49-F238E27FC236}">
                  <a16:creationId xmlns:a16="http://schemas.microsoft.com/office/drawing/2014/main" id="{DC4F026C-1EDB-594F-33A2-8CFF13A5C8B4}"/>
                </a:ext>
              </a:extLst>
            </p:cNvPr>
            <p:cNvSpPr/>
            <p:nvPr/>
          </p:nvSpPr>
          <p:spPr>
            <a:xfrm rot="2700000">
              <a:off x="-17262" y="342132"/>
              <a:ext cx="536521" cy="173412"/>
            </a:xfrm>
            <a:prstGeom prst="roundRect">
              <a:avLst>
                <a:gd name="adj" fmla="val 50000"/>
              </a:avLst>
            </a:prstGeom>
            <a:grp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26" name="Rounded Rectangle 74">
              <a:extLst>
                <a:ext uri="{FF2B5EF4-FFF2-40B4-BE49-F238E27FC236}">
                  <a16:creationId xmlns:a16="http://schemas.microsoft.com/office/drawing/2014/main" id="{4A7EE82A-A92B-5BDB-53E0-E17C6A665B59}"/>
                </a:ext>
              </a:extLst>
            </p:cNvPr>
            <p:cNvSpPr/>
            <p:nvPr/>
          </p:nvSpPr>
          <p:spPr>
            <a:xfrm rot="19119443">
              <a:off x="215270" y="250834"/>
              <a:ext cx="824889" cy="173412"/>
            </a:xfrm>
            <a:prstGeom prst="roundRect">
              <a:avLst>
                <a:gd name="adj" fmla="val 50000"/>
              </a:avLst>
            </a:prstGeom>
            <a:grp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grpSp>
      <p:sp>
        <p:nvSpPr>
          <p:cNvPr id="27" name="Rounded Rectangle 20">
            <a:extLst>
              <a:ext uri="{FF2B5EF4-FFF2-40B4-BE49-F238E27FC236}">
                <a16:creationId xmlns:a16="http://schemas.microsoft.com/office/drawing/2014/main" id="{C91B6906-DDB5-078A-D3A9-BFDDFE48C9CB}"/>
              </a:ext>
              <a:ext uri="{C183D7F6-B498-43B3-948B-1728B52AA6E4}">
                <adec:decorative xmlns:adec="http://schemas.microsoft.com/office/drawing/2017/decorative" val="1"/>
              </a:ext>
            </a:extLst>
          </p:cNvPr>
          <p:cNvSpPr/>
          <p:nvPr/>
        </p:nvSpPr>
        <p:spPr>
          <a:xfrm>
            <a:off x="9486040" y="2317099"/>
            <a:ext cx="544324" cy="106579"/>
          </a:xfrm>
          <a:prstGeom prst="roundRect">
            <a:avLst>
              <a:gd name="adj" fmla="val 16667"/>
            </a:avLst>
          </a:prstGeom>
          <a:solidFill>
            <a:srgbClr val="D9D9D9"/>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28" name="Rounded Rectangle 75">
            <a:extLst>
              <a:ext uri="{FF2B5EF4-FFF2-40B4-BE49-F238E27FC236}">
                <a16:creationId xmlns:a16="http://schemas.microsoft.com/office/drawing/2014/main" id="{11B7DC7A-E17C-69C1-23BE-26C97425FF29}"/>
              </a:ext>
              <a:ext uri="{C183D7F6-B498-43B3-948B-1728B52AA6E4}">
                <adec:decorative xmlns:adec="http://schemas.microsoft.com/office/drawing/2017/decorative" val="1"/>
              </a:ext>
            </a:extLst>
          </p:cNvPr>
          <p:cNvSpPr/>
          <p:nvPr/>
        </p:nvSpPr>
        <p:spPr>
          <a:xfrm>
            <a:off x="9484394" y="2508506"/>
            <a:ext cx="1284901" cy="106579"/>
          </a:xfrm>
          <a:prstGeom prst="roundRect">
            <a:avLst>
              <a:gd name="adj" fmla="val 16667"/>
            </a:avLst>
          </a:prstGeom>
          <a:solidFill>
            <a:srgbClr val="D9D9D9"/>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29" name="Rounded Rectangle 76">
            <a:extLst>
              <a:ext uri="{FF2B5EF4-FFF2-40B4-BE49-F238E27FC236}">
                <a16:creationId xmlns:a16="http://schemas.microsoft.com/office/drawing/2014/main" id="{9E09ACE5-0188-A45C-4F20-522A01FB4B63}"/>
              </a:ext>
              <a:ext uri="{C183D7F6-B498-43B3-948B-1728B52AA6E4}">
                <adec:decorative xmlns:adec="http://schemas.microsoft.com/office/drawing/2017/decorative" val="1"/>
              </a:ext>
            </a:extLst>
          </p:cNvPr>
          <p:cNvSpPr/>
          <p:nvPr/>
        </p:nvSpPr>
        <p:spPr>
          <a:xfrm>
            <a:off x="9482749" y="2699914"/>
            <a:ext cx="1284901" cy="106579"/>
          </a:xfrm>
          <a:prstGeom prst="roundRect">
            <a:avLst>
              <a:gd name="adj" fmla="val 16667"/>
            </a:avLst>
          </a:prstGeom>
          <a:solidFill>
            <a:srgbClr val="D9D9D9"/>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30" name="Rounded Rectangle 77">
            <a:extLst>
              <a:ext uri="{FF2B5EF4-FFF2-40B4-BE49-F238E27FC236}">
                <a16:creationId xmlns:a16="http://schemas.microsoft.com/office/drawing/2014/main" id="{D4D51B46-C32F-BE1B-CB06-D0AE3022F190}"/>
              </a:ext>
              <a:ext uri="{C183D7F6-B498-43B3-948B-1728B52AA6E4}">
                <adec:decorative xmlns:adec="http://schemas.microsoft.com/office/drawing/2017/decorative" val="1"/>
              </a:ext>
            </a:extLst>
          </p:cNvPr>
          <p:cNvSpPr/>
          <p:nvPr/>
        </p:nvSpPr>
        <p:spPr>
          <a:xfrm>
            <a:off x="9484394" y="3317317"/>
            <a:ext cx="544325" cy="106579"/>
          </a:xfrm>
          <a:prstGeom prst="roundRect">
            <a:avLst>
              <a:gd name="adj" fmla="val 16667"/>
            </a:avLst>
          </a:prstGeom>
          <a:solidFill>
            <a:srgbClr val="D9D9D9"/>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31" name="Rounded Rectangle 78">
            <a:extLst>
              <a:ext uri="{FF2B5EF4-FFF2-40B4-BE49-F238E27FC236}">
                <a16:creationId xmlns:a16="http://schemas.microsoft.com/office/drawing/2014/main" id="{C1220604-0E85-BFC9-CF07-E54B1CEBFA75}"/>
              </a:ext>
              <a:ext uri="{C183D7F6-B498-43B3-948B-1728B52AA6E4}">
                <adec:decorative xmlns:adec="http://schemas.microsoft.com/office/drawing/2017/decorative" val="1"/>
              </a:ext>
            </a:extLst>
          </p:cNvPr>
          <p:cNvSpPr/>
          <p:nvPr/>
        </p:nvSpPr>
        <p:spPr>
          <a:xfrm>
            <a:off x="9482749" y="3508725"/>
            <a:ext cx="1284901" cy="106579"/>
          </a:xfrm>
          <a:prstGeom prst="roundRect">
            <a:avLst>
              <a:gd name="adj" fmla="val 16667"/>
            </a:avLst>
          </a:prstGeom>
          <a:solidFill>
            <a:srgbClr val="D9D9D9"/>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32" name="Rounded Rectangle 79">
            <a:extLst>
              <a:ext uri="{FF2B5EF4-FFF2-40B4-BE49-F238E27FC236}">
                <a16:creationId xmlns:a16="http://schemas.microsoft.com/office/drawing/2014/main" id="{05C25977-B52D-CF73-2F83-99F0E5D61EBB}"/>
              </a:ext>
              <a:ext uri="{C183D7F6-B498-43B3-948B-1728B52AA6E4}">
                <adec:decorative xmlns:adec="http://schemas.microsoft.com/office/drawing/2017/decorative" val="1"/>
              </a:ext>
            </a:extLst>
          </p:cNvPr>
          <p:cNvSpPr/>
          <p:nvPr/>
        </p:nvSpPr>
        <p:spPr>
          <a:xfrm>
            <a:off x="9481102" y="3700133"/>
            <a:ext cx="1284901" cy="106579"/>
          </a:xfrm>
          <a:prstGeom prst="roundRect">
            <a:avLst>
              <a:gd name="adj" fmla="val 16667"/>
            </a:avLst>
          </a:prstGeom>
          <a:solidFill>
            <a:srgbClr val="D9D9D9"/>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33" name="Rounded Rectangle 82">
            <a:extLst>
              <a:ext uri="{FF2B5EF4-FFF2-40B4-BE49-F238E27FC236}">
                <a16:creationId xmlns:a16="http://schemas.microsoft.com/office/drawing/2014/main" id="{E05772CB-15F5-DEDE-C96F-099C95E6A9A9}"/>
              </a:ext>
              <a:ext uri="{C183D7F6-B498-43B3-948B-1728B52AA6E4}">
                <adec:decorative xmlns:adec="http://schemas.microsoft.com/office/drawing/2017/decorative" val="1"/>
              </a:ext>
            </a:extLst>
          </p:cNvPr>
          <p:cNvSpPr/>
          <p:nvPr/>
        </p:nvSpPr>
        <p:spPr>
          <a:xfrm>
            <a:off x="9482749" y="4317535"/>
            <a:ext cx="544325" cy="106579"/>
          </a:xfrm>
          <a:prstGeom prst="roundRect">
            <a:avLst>
              <a:gd name="adj" fmla="val 16667"/>
            </a:avLst>
          </a:prstGeom>
          <a:solidFill>
            <a:srgbClr val="D9D9D9"/>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34" name="Rounded Rectangle 83">
            <a:extLst>
              <a:ext uri="{FF2B5EF4-FFF2-40B4-BE49-F238E27FC236}">
                <a16:creationId xmlns:a16="http://schemas.microsoft.com/office/drawing/2014/main" id="{77F21DBA-6D4E-E462-CEBE-6319521DEB40}"/>
              </a:ext>
              <a:ext uri="{C183D7F6-B498-43B3-948B-1728B52AA6E4}">
                <adec:decorative xmlns:adec="http://schemas.microsoft.com/office/drawing/2017/decorative" val="1"/>
              </a:ext>
            </a:extLst>
          </p:cNvPr>
          <p:cNvSpPr/>
          <p:nvPr/>
        </p:nvSpPr>
        <p:spPr>
          <a:xfrm>
            <a:off x="9481102" y="4508943"/>
            <a:ext cx="1284901" cy="106579"/>
          </a:xfrm>
          <a:prstGeom prst="roundRect">
            <a:avLst>
              <a:gd name="adj" fmla="val 16667"/>
            </a:avLst>
          </a:prstGeom>
          <a:solidFill>
            <a:srgbClr val="D9D9D9"/>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35" name="Rounded Rectangle 84">
            <a:extLst>
              <a:ext uri="{FF2B5EF4-FFF2-40B4-BE49-F238E27FC236}">
                <a16:creationId xmlns:a16="http://schemas.microsoft.com/office/drawing/2014/main" id="{F867F557-0CC2-324D-9D21-B4119EBB505B}"/>
              </a:ext>
              <a:ext uri="{C183D7F6-B498-43B3-948B-1728B52AA6E4}">
                <adec:decorative xmlns:adec="http://schemas.microsoft.com/office/drawing/2017/decorative" val="1"/>
              </a:ext>
            </a:extLst>
          </p:cNvPr>
          <p:cNvSpPr/>
          <p:nvPr/>
        </p:nvSpPr>
        <p:spPr>
          <a:xfrm>
            <a:off x="9479457" y="4700351"/>
            <a:ext cx="1284901" cy="106579"/>
          </a:xfrm>
          <a:prstGeom prst="roundRect">
            <a:avLst>
              <a:gd name="adj" fmla="val 16667"/>
            </a:avLst>
          </a:prstGeom>
          <a:solidFill>
            <a:srgbClr val="D9D9D9"/>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36" name="Freeform 87">
            <a:extLst>
              <a:ext uri="{FF2B5EF4-FFF2-40B4-BE49-F238E27FC236}">
                <a16:creationId xmlns:a16="http://schemas.microsoft.com/office/drawing/2014/main" id="{75911BE6-E008-185D-6ABE-76663643B704}"/>
              </a:ext>
              <a:ext uri="{C183D7F6-B498-43B3-948B-1728B52AA6E4}">
                <adec:decorative xmlns:adec="http://schemas.microsoft.com/office/drawing/2017/decorative" val="1"/>
              </a:ext>
            </a:extLst>
          </p:cNvPr>
          <p:cNvSpPr/>
          <p:nvPr/>
        </p:nvSpPr>
        <p:spPr>
          <a:xfrm>
            <a:off x="8866773" y="1665073"/>
            <a:ext cx="1652775" cy="264028"/>
          </a:xfrm>
          <a:custGeom>
            <a:avLst/>
            <a:gdLst/>
            <a:ahLst/>
            <a:cxnLst>
              <a:cxn ang="0">
                <a:pos x="wd2" y="hd2"/>
              </a:cxn>
              <a:cxn ang="5400000">
                <a:pos x="wd2" y="hd2"/>
              </a:cxn>
              <a:cxn ang="10800000">
                <a:pos x="wd2" y="hd2"/>
              </a:cxn>
              <a:cxn ang="16200000">
                <a:pos x="wd2" y="hd2"/>
              </a:cxn>
            </a:cxnLst>
            <a:rect l="0" t="0" r="r" b="b"/>
            <a:pathLst>
              <a:path w="21600" h="21600" extrusionOk="0">
                <a:moveTo>
                  <a:pt x="821" y="0"/>
                </a:moveTo>
                <a:lnTo>
                  <a:pt x="20779" y="0"/>
                </a:lnTo>
                <a:cubicBezTo>
                  <a:pt x="21233" y="0"/>
                  <a:pt x="21600" y="2300"/>
                  <a:pt x="21600" y="5136"/>
                </a:cubicBezTo>
                <a:lnTo>
                  <a:pt x="21600" y="13727"/>
                </a:lnTo>
                <a:lnTo>
                  <a:pt x="21600" y="13727"/>
                </a:lnTo>
                <a:lnTo>
                  <a:pt x="21600" y="15107"/>
                </a:lnTo>
                <a:cubicBezTo>
                  <a:pt x="21600" y="18693"/>
                  <a:pt x="21136" y="21600"/>
                  <a:pt x="20563" y="21600"/>
                </a:cubicBezTo>
                <a:lnTo>
                  <a:pt x="1037" y="21600"/>
                </a:lnTo>
                <a:cubicBezTo>
                  <a:pt x="464" y="21600"/>
                  <a:pt x="0" y="18693"/>
                  <a:pt x="0" y="15107"/>
                </a:cubicBezTo>
                <a:lnTo>
                  <a:pt x="0" y="5136"/>
                </a:lnTo>
                <a:cubicBezTo>
                  <a:pt x="0" y="2300"/>
                  <a:pt x="367" y="0"/>
                  <a:pt x="821" y="0"/>
                </a:cubicBezTo>
                <a:close/>
              </a:path>
            </a:pathLst>
          </a:custGeom>
          <a:solidFill>
            <a:srgbClr val="B4B6C4">
              <a:alpha val="65000"/>
            </a:srgbClr>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grpSp>
        <p:nvGrpSpPr>
          <p:cNvPr id="37" name="Group 36">
            <a:extLst>
              <a:ext uri="{FF2B5EF4-FFF2-40B4-BE49-F238E27FC236}">
                <a16:creationId xmlns:a16="http://schemas.microsoft.com/office/drawing/2014/main" id="{74C890A5-1221-F762-1714-F419FF306B26}"/>
              </a:ext>
              <a:ext uri="{C183D7F6-B498-43B3-948B-1728B52AA6E4}">
                <adec:decorative xmlns:adec="http://schemas.microsoft.com/office/drawing/2017/decorative" val="1"/>
              </a:ext>
            </a:extLst>
          </p:cNvPr>
          <p:cNvGrpSpPr/>
          <p:nvPr/>
        </p:nvGrpSpPr>
        <p:grpSpPr>
          <a:xfrm>
            <a:off x="11427590" y="2114368"/>
            <a:ext cx="262842" cy="3023181"/>
            <a:chOff x="0" y="-1"/>
            <a:chExt cx="551033" cy="6337935"/>
          </a:xfrm>
        </p:grpSpPr>
        <p:sp>
          <p:nvSpPr>
            <p:cNvPr id="38" name="Rounded Rectangle 88">
              <a:extLst>
                <a:ext uri="{FF2B5EF4-FFF2-40B4-BE49-F238E27FC236}">
                  <a16:creationId xmlns:a16="http://schemas.microsoft.com/office/drawing/2014/main" id="{A59F54A3-973D-842F-F692-251F153FCACB}"/>
                </a:ext>
              </a:extLst>
            </p:cNvPr>
            <p:cNvSpPr/>
            <p:nvPr/>
          </p:nvSpPr>
          <p:spPr>
            <a:xfrm>
              <a:off x="122434" y="-1"/>
              <a:ext cx="306164" cy="4443192"/>
            </a:xfrm>
            <a:prstGeom prst="roundRect">
              <a:avLst>
                <a:gd name="adj" fmla="val 16667"/>
              </a:avLst>
            </a:prstGeom>
            <a:solidFill>
              <a:srgbClr val="64677E"/>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39" name="Rectangle 28">
              <a:extLst>
                <a:ext uri="{FF2B5EF4-FFF2-40B4-BE49-F238E27FC236}">
                  <a16:creationId xmlns:a16="http://schemas.microsoft.com/office/drawing/2014/main" id="{C36E8823-7DEB-E3F7-E253-25D823382845}"/>
                </a:ext>
              </a:extLst>
            </p:cNvPr>
            <p:cNvSpPr/>
            <p:nvPr/>
          </p:nvSpPr>
          <p:spPr>
            <a:xfrm>
              <a:off x="165560" y="5674293"/>
              <a:ext cx="215717" cy="66364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386" y="18187"/>
                  </a:lnTo>
                  <a:lnTo>
                    <a:pt x="0" y="21600"/>
                  </a:lnTo>
                  <a:lnTo>
                    <a:pt x="0" y="0"/>
                  </a:lnTo>
                  <a:close/>
                </a:path>
              </a:pathLst>
            </a:custGeom>
            <a:solidFill>
              <a:schemeClr val="accent1"/>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40" name="Rounded Rectangle 29">
              <a:extLst>
                <a:ext uri="{FF2B5EF4-FFF2-40B4-BE49-F238E27FC236}">
                  <a16:creationId xmlns:a16="http://schemas.microsoft.com/office/drawing/2014/main" id="{87308299-609B-C6EF-50C6-D0FC9CBE938B}"/>
                </a:ext>
              </a:extLst>
            </p:cNvPr>
            <p:cNvSpPr/>
            <p:nvPr/>
          </p:nvSpPr>
          <p:spPr>
            <a:xfrm>
              <a:off x="122434" y="6072183"/>
              <a:ext cx="301970" cy="74465"/>
            </a:xfrm>
            <a:prstGeom prst="roundRect">
              <a:avLst>
                <a:gd name="adj" fmla="val 16667"/>
              </a:avLst>
            </a:prstGeom>
            <a:solidFill>
              <a:schemeClr val="accent3">
                <a:lumMod val="50000"/>
              </a:schemeClr>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41" name="Freeform 97">
              <a:extLst>
                <a:ext uri="{FF2B5EF4-FFF2-40B4-BE49-F238E27FC236}">
                  <a16:creationId xmlns:a16="http://schemas.microsoft.com/office/drawing/2014/main" id="{97C96784-AD63-42EA-6070-4CD2C5A2FA1F}"/>
                </a:ext>
              </a:extLst>
            </p:cNvPr>
            <p:cNvSpPr/>
            <p:nvPr/>
          </p:nvSpPr>
          <p:spPr>
            <a:xfrm flipH="1">
              <a:off x="37541" y="4030231"/>
              <a:ext cx="475949" cy="2060137"/>
            </a:xfrm>
            <a:custGeom>
              <a:avLst/>
              <a:gdLst/>
              <a:ahLst/>
              <a:cxnLst>
                <a:cxn ang="0">
                  <a:pos x="wd2" y="hd2"/>
                </a:cxn>
                <a:cxn ang="5400000">
                  <a:pos x="wd2" y="hd2"/>
                </a:cxn>
                <a:cxn ang="10800000">
                  <a:pos x="wd2" y="hd2"/>
                </a:cxn>
                <a:cxn ang="16200000">
                  <a:pos x="wd2" y="hd2"/>
                </a:cxn>
              </a:cxnLst>
              <a:rect l="0" t="0" r="r" b="b"/>
              <a:pathLst>
                <a:path w="21600" h="21600" extrusionOk="0">
                  <a:moveTo>
                    <a:pt x="21600" y="17827"/>
                  </a:moveTo>
                  <a:lnTo>
                    <a:pt x="0" y="17827"/>
                  </a:lnTo>
                  <a:lnTo>
                    <a:pt x="3190" y="21600"/>
                  </a:lnTo>
                  <a:lnTo>
                    <a:pt x="18410" y="21600"/>
                  </a:lnTo>
                  <a:close/>
                  <a:moveTo>
                    <a:pt x="21600" y="0"/>
                  </a:moveTo>
                  <a:lnTo>
                    <a:pt x="0" y="0"/>
                  </a:lnTo>
                  <a:lnTo>
                    <a:pt x="0" y="17827"/>
                  </a:lnTo>
                  <a:lnTo>
                    <a:pt x="21600" y="17827"/>
                  </a:lnTo>
                  <a:close/>
                </a:path>
              </a:pathLst>
            </a:custGeom>
            <a:solidFill>
              <a:srgbClr val="B4B6C4"/>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42" name="Rounded Rectangle 26">
              <a:extLst>
                <a:ext uri="{FF2B5EF4-FFF2-40B4-BE49-F238E27FC236}">
                  <a16:creationId xmlns:a16="http://schemas.microsoft.com/office/drawing/2014/main" id="{ABD178F4-F29D-7570-80DC-7B8EF0EC34B2}"/>
                </a:ext>
              </a:extLst>
            </p:cNvPr>
            <p:cNvSpPr/>
            <p:nvPr/>
          </p:nvSpPr>
          <p:spPr>
            <a:xfrm>
              <a:off x="0" y="201351"/>
              <a:ext cx="551033" cy="4443192"/>
            </a:xfrm>
            <a:prstGeom prst="roundRect">
              <a:avLst>
                <a:gd name="adj" fmla="val 16667"/>
              </a:avLst>
            </a:prstGeom>
            <a:solidFill>
              <a:srgbClr val="B4B6C4"/>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A759D"/>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sp>
          <p:nvSpPr>
            <p:cNvPr id="43" name="Freeform 91">
              <a:extLst>
                <a:ext uri="{FF2B5EF4-FFF2-40B4-BE49-F238E27FC236}">
                  <a16:creationId xmlns:a16="http://schemas.microsoft.com/office/drawing/2014/main" id="{B76AE55A-219B-BC95-C747-1AFE6DB74C73}"/>
                </a:ext>
              </a:extLst>
            </p:cNvPr>
            <p:cNvSpPr/>
            <p:nvPr/>
          </p:nvSpPr>
          <p:spPr>
            <a:xfrm>
              <a:off x="186081" y="471466"/>
              <a:ext cx="178871" cy="1624009"/>
            </a:xfrm>
            <a:custGeom>
              <a:avLst/>
              <a:gdLst/>
              <a:ahLst/>
              <a:cxnLst>
                <a:cxn ang="0">
                  <a:pos x="wd2" y="hd2"/>
                </a:cxn>
                <a:cxn ang="5400000">
                  <a:pos x="wd2" y="hd2"/>
                </a:cxn>
                <a:cxn ang="10800000">
                  <a:pos x="wd2" y="hd2"/>
                </a:cxn>
                <a:cxn ang="16200000">
                  <a:pos x="wd2" y="hd2"/>
                </a:cxn>
              </a:cxnLst>
              <a:rect l="0" t="0" r="r" b="b"/>
              <a:pathLst>
                <a:path w="21600" h="21600" extrusionOk="0">
                  <a:moveTo>
                    <a:pt x="3663" y="0"/>
                  </a:moveTo>
                  <a:lnTo>
                    <a:pt x="17937" y="0"/>
                  </a:lnTo>
                  <a:cubicBezTo>
                    <a:pt x="19960" y="0"/>
                    <a:pt x="21600" y="181"/>
                    <a:pt x="21600" y="403"/>
                  </a:cubicBezTo>
                  <a:lnTo>
                    <a:pt x="21600" y="20410"/>
                  </a:lnTo>
                  <a:cubicBezTo>
                    <a:pt x="21600" y="21067"/>
                    <a:pt x="16765" y="21600"/>
                    <a:pt x="10800" y="21600"/>
                  </a:cubicBezTo>
                  <a:lnTo>
                    <a:pt x="10800" y="21600"/>
                  </a:lnTo>
                  <a:cubicBezTo>
                    <a:pt x="4835" y="21600"/>
                    <a:pt x="0" y="21067"/>
                    <a:pt x="0" y="20410"/>
                  </a:cubicBezTo>
                  <a:lnTo>
                    <a:pt x="0" y="403"/>
                  </a:lnTo>
                  <a:lnTo>
                    <a:pt x="288" y="246"/>
                  </a:lnTo>
                  <a:cubicBezTo>
                    <a:pt x="844" y="102"/>
                    <a:pt x="2146" y="0"/>
                    <a:pt x="3663" y="0"/>
                  </a:cubicBezTo>
                  <a:close/>
                </a:path>
              </a:pathLst>
            </a:custGeom>
            <a:solidFill>
              <a:srgbClr val="EEF0FC"/>
            </a:solidFill>
            <a:ln w="12700" cap="flat">
              <a:noFill/>
              <a:miter lim="400000"/>
            </a:ln>
            <a:effectLst/>
          </p:spPr>
          <p:txBody>
            <a:bodyPr wrap="square" lIns="45718" tIns="45718" rIns="45718" bIns="45718" numCol="1"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91">
                <a:defRPr sz="3600" b="0">
                  <a:solidFill>
                    <a:srgbClr val="1C1F25"/>
                  </a:solidFill>
                  <a:latin typeface="Calibri"/>
                  <a:ea typeface="Calibri"/>
                  <a:cs typeface="Calibri"/>
                  <a:sym typeface="Calibri"/>
                </a:defRPr>
              </a:pPr>
              <a:endParaRPr>
                <a:latin typeface="Segoe UI" panose="020B0502040204020203" pitchFamily="34" charset="0"/>
                <a:cs typeface="Segoe UI" panose="020B0502040204020203" pitchFamily="34" charset="0"/>
              </a:endParaRPr>
            </a:p>
          </p:txBody>
        </p:sp>
      </p:grpSp>
    </p:spTree>
    <p:extLst>
      <p:ext uri="{BB962C8B-B14F-4D97-AF65-F5344CB8AC3E}">
        <p14:creationId xmlns:p14="http://schemas.microsoft.com/office/powerpoint/2010/main" val="509103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025B-040A-E211-7A5A-180C0A949084}"/>
              </a:ext>
            </a:extLst>
          </p:cNvPr>
          <p:cNvSpPr>
            <a:spLocks noGrp="1"/>
          </p:cNvSpPr>
          <p:nvPr>
            <p:ph type="title"/>
          </p:nvPr>
        </p:nvSpPr>
        <p:spPr>
          <a:xfrm>
            <a:off x="2695776" y="857230"/>
            <a:ext cx="8520864" cy="1325563"/>
          </a:xfrm>
        </p:spPr>
        <p:txBody>
          <a:bodyPr>
            <a:noAutofit/>
          </a:bodyPr>
          <a:lstStyle/>
          <a:p>
            <a:r>
              <a:rPr lang="en-GB" sz="2400" dirty="0">
                <a:latin typeface="Segoe UI" panose="020B0502040204020203" pitchFamily="34" charset="0"/>
                <a:cs typeface="Segoe UI" panose="020B0502040204020203" pitchFamily="34" charset="0"/>
              </a:rPr>
              <a:t>Always make important information clear and easy to find.</a:t>
            </a:r>
          </a:p>
        </p:txBody>
      </p:sp>
      <p:sp>
        <p:nvSpPr>
          <p:cNvPr id="8" name="TextBox 7">
            <a:extLst>
              <a:ext uri="{FF2B5EF4-FFF2-40B4-BE49-F238E27FC236}">
                <a16:creationId xmlns:a16="http://schemas.microsoft.com/office/drawing/2014/main" id="{84C912D0-1A80-2056-DB97-867F7D3845F1}"/>
              </a:ext>
            </a:extLst>
          </p:cNvPr>
          <p:cNvSpPr txBox="1"/>
          <p:nvPr/>
        </p:nvSpPr>
        <p:spPr>
          <a:xfrm>
            <a:off x="719469" y="4549768"/>
            <a:ext cx="1893271" cy="1077218"/>
          </a:xfrm>
          <a:prstGeom prst="rect">
            <a:avLst/>
          </a:prstGeom>
          <a:noFill/>
        </p:spPr>
        <p:txBody>
          <a:bodyPr wrap="square">
            <a:spAutoFit/>
          </a:bodyPr>
          <a:lstStyle/>
          <a:p>
            <a:pPr algn="l"/>
            <a:r>
              <a:rPr lang="en-GB" sz="3200" b="1" i="1" u="sng" dirty="0">
                <a:solidFill>
                  <a:srgbClr val="000000"/>
                </a:solidFill>
                <a:effectLst/>
                <a:latin typeface="Segoe UI" panose="020B0502040204020203" pitchFamily="34" charset="0"/>
                <a:cs typeface="Segoe UI" panose="020B0502040204020203" pitchFamily="34" charset="0"/>
              </a:rPr>
              <a:t>DON’T DO THIS</a:t>
            </a:r>
            <a:endParaRPr lang="en-GB" sz="3200" b="0" i="0" u="sng" dirty="0">
              <a:solidFill>
                <a:srgbClr val="000000"/>
              </a:solidFill>
              <a:effectLst/>
              <a:latin typeface="Segoe UI" panose="020B0502040204020203"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347C0C77-B595-C6A6-903F-71F2315F2ECD}"/>
              </a:ext>
            </a:extLst>
          </p:cNvPr>
          <p:cNvSpPr>
            <a:spLocks noGrp="1"/>
          </p:cNvSpPr>
          <p:nvPr>
            <p:ph idx="1"/>
          </p:nvPr>
        </p:nvSpPr>
        <p:spPr>
          <a:xfrm>
            <a:off x="2695776" y="4699063"/>
            <a:ext cx="8839200" cy="778628"/>
          </a:xfrm>
        </p:spPr>
        <p:txBody>
          <a:bodyPr>
            <a:noAutofit/>
          </a:bodyPr>
          <a:lstStyle/>
          <a:p>
            <a:pPr marL="0" indent="0">
              <a:buNone/>
            </a:pPr>
            <a:r>
              <a:rPr lang="en-GB" sz="2400" dirty="0">
                <a:latin typeface="Segoe UI" panose="020B0502040204020203" pitchFamily="34" charset="0"/>
                <a:cs typeface="Segoe UI" panose="020B0502040204020203" pitchFamily="34" charset="0"/>
              </a:rPr>
              <a:t>Avoid the use of all capital letters, underlining and italics for heading styles or emphasis.</a:t>
            </a:r>
          </a:p>
        </p:txBody>
      </p:sp>
      <p:pic>
        <p:nvPicPr>
          <p:cNvPr id="6" name="Graphic 18">
            <a:extLst>
              <a:ext uri="{FF2B5EF4-FFF2-40B4-BE49-F238E27FC236}">
                <a16:creationId xmlns:a16="http://schemas.microsoft.com/office/drawing/2014/main" id="{95744019-BD34-6612-7AE3-03FFE11B096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802504" y="857230"/>
            <a:ext cx="1893271" cy="1413160"/>
          </a:xfrm>
          <a:prstGeom prst="rect">
            <a:avLst/>
          </a:prstGeom>
          <a:noFill/>
        </p:spPr>
      </p:pic>
      <p:cxnSp>
        <p:nvCxnSpPr>
          <p:cNvPr id="4" name="Straight Connector 3">
            <a:extLst>
              <a:ext uri="{FF2B5EF4-FFF2-40B4-BE49-F238E27FC236}">
                <a16:creationId xmlns:a16="http://schemas.microsoft.com/office/drawing/2014/main" id="{C353DFFB-E4AA-44DB-3054-01142DDB5EC0}"/>
              </a:ext>
              <a:ext uri="{C183D7F6-B498-43B3-948B-1728B52AA6E4}">
                <adec:decorative xmlns:adec="http://schemas.microsoft.com/office/drawing/2017/decorative" val="1"/>
              </a:ext>
            </a:extLst>
          </p:cNvPr>
          <p:cNvCxnSpPr>
            <a:cxnSpLocks/>
          </p:cNvCxnSpPr>
          <p:nvPr/>
        </p:nvCxnSpPr>
        <p:spPr>
          <a:xfrm>
            <a:off x="87085" y="3429000"/>
            <a:ext cx="11982995" cy="0"/>
          </a:xfrm>
          <a:prstGeom prst="line">
            <a:avLst/>
          </a:prstGeom>
          <a:ln w="762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118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2121-AB29-9FE8-8B7C-15C46BE382E9}"/>
              </a:ext>
            </a:extLst>
          </p:cNvPr>
          <p:cNvSpPr>
            <a:spLocks noGrp="1"/>
          </p:cNvSpPr>
          <p:nvPr>
            <p:ph type="title"/>
          </p:nvPr>
        </p:nvSpPr>
        <p:spPr>
          <a:xfrm>
            <a:off x="531224" y="361747"/>
            <a:ext cx="6896901" cy="792284"/>
          </a:xfrm>
        </p:spPr>
        <p:txBody>
          <a:bodyPr>
            <a:normAutofit fontScale="90000"/>
          </a:bodyPr>
          <a:lstStyle/>
          <a:p>
            <a:r>
              <a:rPr lang="en-GB" sz="3200" b="1" dirty="0">
                <a:latin typeface="Segoe UI" panose="020B0502040204020203" pitchFamily="34" charset="0"/>
                <a:cs typeface="Segoe UI" panose="020B0502040204020203" pitchFamily="34" charset="0"/>
              </a:rPr>
              <a:t>Why information hierarchy matters...</a:t>
            </a:r>
          </a:p>
        </p:txBody>
      </p:sp>
      <p:sp>
        <p:nvSpPr>
          <p:cNvPr id="3" name="Content Placeholder 2">
            <a:extLst>
              <a:ext uri="{FF2B5EF4-FFF2-40B4-BE49-F238E27FC236}">
                <a16:creationId xmlns:a16="http://schemas.microsoft.com/office/drawing/2014/main" id="{9686042A-EA53-940F-3695-BE08D773B754}"/>
              </a:ext>
            </a:extLst>
          </p:cNvPr>
          <p:cNvSpPr>
            <a:spLocks noGrp="1"/>
          </p:cNvSpPr>
          <p:nvPr>
            <p:ph idx="1"/>
          </p:nvPr>
        </p:nvSpPr>
        <p:spPr>
          <a:xfrm>
            <a:off x="5086092" y="1409200"/>
            <a:ext cx="6896901" cy="2890044"/>
          </a:xfrm>
        </p:spPr>
        <p:txBody>
          <a:bodyPr>
            <a:norm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Keeping it clear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It can be easy to overwhelm users with too much detail or content. Always try to make any important information clear and draw attention to it.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US" sz="1400" b="0" i="0" u="none" strike="noStrike" kern="1200" cap="none" spc="0" baseline="0" dirty="0">
              <a:solidFill>
                <a:srgbClr val="969696"/>
              </a:solidFill>
              <a:uFillTx/>
              <a:latin typeface="Segoe UI" panose="020B0502040204020203" pitchFamily="34" charset="0"/>
              <a:ea typeface="Arial Unicode MS" pitchFamily="34"/>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Foreground the important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Important information should never be buried.</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Easy to find</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Where possible, content should be searchable. Always consider using a table of contents or other form of navigation if appropriate.</a:t>
            </a:r>
          </a:p>
        </p:txBody>
      </p:sp>
      <p:sp>
        <p:nvSpPr>
          <p:cNvPr id="6" name="TextBox 20">
            <a:extLst>
              <a:ext uri="{FF2B5EF4-FFF2-40B4-BE49-F238E27FC236}">
                <a16:creationId xmlns:a16="http://schemas.microsoft.com/office/drawing/2014/main" id="{FE4FAA54-9F8B-266C-0E21-1C4E14C42E9D}"/>
              </a:ext>
            </a:extLst>
          </p:cNvPr>
          <p:cNvSpPr txBox="1">
            <a:spLocks/>
          </p:cNvSpPr>
          <p:nvPr/>
        </p:nvSpPr>
        <p:spPr>
          <a:xfrm>
            <a:off x="531224" y="4805116"/>
            <a:ext cx="11564981" cy="584775"/>
          </a:xfrm>
          <a:prstGeom prst="rect">
            <a:avLst/>
          </a:prstGeom>
          <a:noFill/>
          <a:ln cap="flat">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ctr">
              <a:lnSpc>
                <a:spcPct val="100000"/>
              </a:lnSpc>
              <a:spcBef>
                <a:spcPts val="0"/>
              </a:spcBef>
              <a:defRPr sz="1800" b="0" i="0" u="none" strike="noStrike" kern="0" cap="none" spc="0" baseline="0">
                <a:solidFill>
                  <a:srgbClr val="000000"/>
                </a:solidFill>
                <a:uFillTx/>
              </a:defRPr>
            </a:pPr>
            <a:r>
              <a:rPr lang="en-GB" sz="1800" b="1" dirty="0">
                <a:solidFill>
                  <a:srgbClr val="000000"/>
                </a:solidFill>
                <a:latin typeface="Segoe UI" panose="020B0502040204020203" pitchFamily="34" charset="0"/>
                <a:ea typeface="+mn-ea"/>
                <a:cs typeface="Segoe UI" panose="020B0502040204020203" pitchFamily="34" charset="0"/>
              </a:rPr>
              <a:t>Design for clarity</a:t>
            </a:r>
          </a:p>
          <a:p>
            <a:pPr fontAlgn="ctr">
              <a:lnSpc>
                <a:spcPct val="100000"/>
              </a:lnSpc>
              <a:spcBef>
                <a:spcPts val="0"/>
              </a:spcBef>
              <a:defRPr sz="1800" b="0" i="0" u="none" strike="noStrike" kern="0" cap="none" spc="0" baseline="0">
                <a:solidFill>
                  <a:srgbClr val="000000"/>
                </a:solidFill>
                <a:uFillTx/>
              </a:defRPr>
            </a:pPr>
            <a:r>
              <a:rPr lang="en-GB" sz="1400" dirty="0">
                <a:solidFill>
                  <a:srgbClr val="000000"/>
                </a:solidFill>
                <a:latin typeface="Segoe UI" panose="020B0502040204020203" pitchFamily="34" charset="0"/>
                <a:ea typeface="+mn-ea"/>
                <a:cs typeface="Segoe UI" panose="020B0502040204020203" pitchFamily="34" charset="0"/>
              </a:rPr>
              <a:t>Important information should never be buried or difficult to find. </a:t>
            </a:r>
            <a:r>
              <a:rPr lang="en-GB" sz="1400" dirty="0">
                <a:solidFill>
                  <a:srgbClr val="000000"/>
                </a:solidFill>
                <a:latin typeface="Segoe UI" panose="020B0502040204020203" pitchFamily="34" charset="0"/>
                <a:ea typeface="+mn-ea"/>
                <a:cs typeface="Segoe UI" panose="020B0502040204020203" pitchFamily="34" charset="0"/>
                <a:hlinkClick r:id="rId2"/>
              </a:rPr>
              <a:t>Find out more about clarity</a:t>
            </a:r>
            <a:endParaRPr lang="en-GB" sz="1400" dirty="0">
              <a:solidFill>
                <a:srgbClr val="000000"/>
              </a:solidFill>
              <a:latin typeface="Segoe UI" panose="020B0502040204020203" pitchFamily="34" charset="0"/>
              <a:ea typeface="+mn-ea"/>
              <a:cs typeface="Segoe UI" panose="020B0502040204020203" pitchFamily="34" charset="0"/>
            </a:endParaRPr>
          </a:p>
        </p:txBody>
      </p:sp>
      <p:pic>
        <p:nvPicPr>
          <p:cNvPr id="4" name="Graphic 18">
            <a:extLst>
              <a:ext uri="{FF2B5EF4-FFF2-40B4-BE49-F238E27FC236}">
                <a16:creationId xmlns:a16="http://schemas.microsoft.com/office/drawing/2014/main" id="{F8ED717E-32B1-A05A-285F-302E105D319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15631" y="1235973"/>
            <a:ext cx="4066797" cy="3314806"/>
          </a:xfrm>
          <a:prstGeom prst="rect">
            <a:avLst/>
          </a:prstGeom>
          <a:noFill/>
        </p:spPr>
      </p:pic>
      <p:sp>
        <p:nvSpPr>
          <p:cNvPr id="7" name="Oval 27">
            <a:extLst>
              <a:ext uri="{FF2B5EF4-FFF2-40B4-BE49-F238E27FC236}">
                <a16:creationId xmlns:a16="http://schemas.microsoft.com/office/drawing/2014/main" id="{91E806B0-3FEE-9FD7-9C68-909297D6DAB9}"/>
              </a:ext>
              <a:ext uri="{C183D7F6-B498-43B3-948B-1728B52AA6E4}">
                <adec:decorative xmlns:adec="http://schemas.microsoft.com/office/drawing/2017/decorative" val="1"/>
              </a:ext>
            </a:extLst>
          </p:cNvPr>
          <p:cNvSpPr/>
          <p:nvPr/>
        </p:nvSpPr>
        <p:spPr>
          <a:xfrm>
            <a:off x="4748024" y="1408368"/>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1</a:t>
            </a:r>
          </a:p>
        </p:txBody>
      </p:sp>
      <p:sp>
        <p:nvSpPr>
          <p:cNvPr id="8" name="Oval 27">
            <a:extLst>
              <a:ext uri="{FF2B5EF4-FFF2-40B4-BE49-F238E27FC236}">
                <a16:creationId xmlns:a16="http://schemas.microsoft.com/office/drawing/2014/main" id="{0BB3814B-C985-EC3B-7863-CA553BF35672}"/>
              </a:ext>
              <a:ext uri="{C183D7F6-B498-43B3-948B-1728B52AA6E4}">
                <adec:decorative xmlns:adec="http://schemas.microsoft.com/office/drawing/2017/decorative" val="1"/>
              </a:ext>
            </a:extLst>
          </p:cNvPr>
          <p:cNvSpPr/>
          <p:nvPr/>
        </p:nvSpPr>
        <p:spPr>
          <a:xfrm>
            <a:off x="4755167" y="2473833"/>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2</a:t>
            </a:r>
          </a:p>
        </p:txBody>
      </p:sp>
      <p:sp>
        <p:nvSpPr>
          <p:cNvPr id="9" name="Oval 27">
            <a:extLst>
              <a:ext uri="{FF2B5EF4-FFF2-40B4-BE49-F238E27FC236}">
                <a16:creationId xmlns:a16="http://schemas.microsoft.com/office/drawing/2014/main" id="{D8A216F4-6315-1199-8289-66093C73021C}"/>
              </a:ext>
              <a:ext uri="{C183D7F6-B498-43B3-948B-1728B52AA6E4}">
                <adec:decorative xmlns:adec="http://schemas.microsoft.com/office/drawing/2017/decorative" val="1"/>
              </a:ext>
            </a:extLst>
          </p:cNvPr>
          <p:cNvSpPr/>
          <p:nvPr/>
        </p:nvSpPr>
        <p:spPr>
          <a:xfrm>
            <a:off x="4748023" y="3106742"/>
            <a:ext cx="348496" cy="3484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3</a:t>
            </a:r>
          </a:p>
        </p:txBody>
      </p:sp>
    </p:spTree>
    <p:extLst>
      <p:ext uri="{BB962C8B-B14F-4D97-AF65-F5344CB8AC3E}">
        <p14:creationId xmlns:p14="http://schemas.microsoft.com/office/powerpoint/2010/main" val="3676551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025B-040A-E211-7A5A-180C0A949084}"/>
              </a:ext>
            </a:extLst>
          </p:cNvPr>
          <p:cNvSpPr>
            <a:spLocks noGrp="1"/>
          </p:cNvSpPr>
          <p:nvPr>
            <p:ph type="title"/>
          </p:nvPr>
        </p:nvSpPr>
        <p:spPr>
          <a:xfrm>
            <a:off x="2908662" y="857230"/>
            <a:ext cx="8307977" cy="1325563"/>
          </a:xfrm>
        </p:spPr>
        <p:txBody>
          <a:bodyPr>
            <a:noAutofit/>
          </a:bodyPr>
          <a:lstStyle/>
          <a:p>
            <a:r>
              <a:rPr lang="en-GB" sz="2400" dirty="0">
                <a:latin typeface="Segoe UI" panose="020B0502040204020203" pitchFamily="34" charset="0"/>
                <a:cs typeface="Segoe UI" panose="020B0502040204020203" pitchFamily="34" charset="0"/>
              </a:rPr>
              <a:t>Always write descriptive and meaningful hyperlinks and use a URL shortener if required.</a:t>
            </a:r>
          </a:p>
        </p:txBody>
      </p:sp>
      <p:sp>
        <p:nvSpPr>
          <p:cNvPr id="3" name="Content Placeholder 2">
            <a:extLst>
              <a:ext uri="{FF2B5EF4-FFF2-40B4-BE49-F238E27FC236}">
                <a16:creationId xmlns:a16="http://schemas.microsoft.com/office/drawing/2014/main" id="{347C0C77-B595-C6A6-903F-71F2315F2ECD}"/>
              </a:ext>
            </a:extLst>
          </p:cNvPr>
          <p:cNvSpPr>
            <a:spLocks noGrp="1"/>
          </p:cNvSpPr>
          <p:nvPr>
            <p:ph idx="1"/>
          </p:nvPr>
        </p:nvSpPr>
        <p:spPr>
          <a:xfrm>
            <a:off x="2908661" y="4848358"/>
            <a:ext cx="8626313" cy="778628"/>
          </a:xfrm>
        </p:spPr>
        <p:txBody>
          <a:bodyPr>
            <a:noAutofit/>
          </a:bodyPr>
          <a:lstStyle/>
          <a:p>
            <a:pPr marL="0" indent="0">
              <a:buNone/>
            </a:pPr>
            <a:r>
              <a:rPr lang="en-GB" sz="2400" dirty="0">
                <a:latin typeface="Segoe UI" panose="020B0502040204020203" pitchFamily="34" charset="0"/>
                <a:cs typeface="Segoe UI" panose="020B0502040204020203" pitchFamily="34" charset="0"/>
              </a:rPr>
              <a:t>Avoid using uninformative hyperlinks and never use ‘click here’.</a:t>
            </a:r>
          </a:p>
        </p:txBody>
      </p:sp>
      <p:cxnSp>
        <p:nvCxnSpPr>
          <p:cNvPr id="4" name="Straight Connector 3">
            <a:extLst>
              <a:ext uri="{FF2B5EF4-FFF2-40B4-BE49-F238E27FC236}">
                <a16:creationId xmlns:a16="http://schemas.microsoft.com/office/drawing/2014/main" id="{C353DFFB-E4AA-44DB-3054-01142DDB5EC0}"/>
              </a:ext>
              <a:ext uri="{C183D7F6-B498-43B3-948B-1728B52AA6E4}">
                <adec:decorative xmlns:adec="http://schemas.microsoft.com/office/drawing/2017/decorative" val="1"/>
              </a:ext>
            </a:extLst>
          </p:cNvPr>
          <p:cNvCxnSpPr>
            <a:cxnSpLocks/>
          </p:cNvCxnSpPr>
          <p:nvPr/>
        </p:nvCxnSpPr>
        <p:spPr>
          <a:xfrm>
            <a:off x="87085" y="3429000"/>
            <a:ext cx="11982995" cy="0"/>
          </a:xfrm>
          <a:prstGeom prst="line">
            <a:avLst/>
          </a:prstGeom>
          <a:ln w="76200">
            <a:prstDash val="dash"/>
          </a:ln>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EA685AB9-F06A-1774-A101-DAE8B901256E}"/>
              </a:ext>
              <a:ext uri="{C183D7F6-B498-43B3-948B-1728B52AA6E4}">
                <adec:decorative xmlns:adec="http://schemas.microsoft.com/office/drawing/2017/decorative" val="1"/>
              </a:ext>
            </a:extLst>
          </p:cNvPr>
          <p:cNvSpPr txBox="1"/>
          <p:nvPr/>
        </p:nvSpPr>
        <p:spPr>
          <a:xfrm>
            <a:off x="558444" y="1102667"/>
            <a:ext cx="2215320" cy="584775"/>
          </a:xfrm>
          <a:prstGeom prst="rect">
            <a:avLst/>
          </a:prstGeom>
          <a:noFill/>
        </p:spPr>
        <p:txBody>
          <a:bodyPr wrap="square">
            <a:spAutoFit/>
          </a:bodyPr>
          <a:lstStyle/>
          <a:p>
            <a:pPr algn="l"/>
            <a:r>
              <a:rPr lang="en-GB" sz="3200" b="1" i="1" u="sng" dirty="0">
                <a:solidFill>
                  <a:srgbClr val="000000"/>
                </a:solidFill>
                <a:effectLst/>
                <a:latin typeface="Segoe UI" panose="020B0502040204020203" pitchFamily="34" charset="0"/>
                <a:cs typeface="Segoe UI" panose="020B0502040204020203" pitchFamily="34" charset="0"/>
              </a:rPr>
              <a:t>Contact us</a:t>
            </a:r>
            <a:endParaRPr lang="en-GB" sz="3200" b="0" i="0" u="sng" dirty="0">
              <a:solidFill>
                <a:srgbClr val="000000"/>
              </a:solidFill>
              <a:effectLst/>
              <a:latin typeface="Segoe UI" panose="020B0502040204020203" pitchFamily="34" charset="0"/>
              <a:cs typeface="Segoe UI" panose="020B0502040204020203" pitchFamily="34" charset="0"/>
            </a:endParaRPr>
          </a:p>
        </p:txBody>
      </p:sp>
      <p:pic>
        <p:nvPicPr>
          <p:cNvPr id="7" name="Picture 6">
            <a:extLst>
              <a:ext uri="{FF2B5EF4-FFF2-40B4-BE49-F238E27FC236}">
                <a16:creationId xmlns:a16="http://schemas.microsoft.com/office/drawing/2014/main" id="{541EDBCB-158A-1217-41E6-1BC71E1FE52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402214" y="4740753"/>
            <a:ext cx="2371550" cy="859611"/>
          </a:xfrm>
          <a:prstGeom prst="rect">
            <a:avLst/>
          </a:prstGeom>
        </p:spPr>
      </p:pic>
    </p:spTree>
    <p:extLst>
      <p:ext uri="{BB962C8B-B14F-4D97-AF65-F5344CB8AC3E}">
        <p14:creationId xmlns:p14="http://schemas.microsoft.com/office/powerpoint/2010/main" val="886184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2121-AB29-9FE8-8B7C-15C46BE382E9}"/>
              </a:ext>
            </a:extLst>
          </p:cNvPr>
          <p:cNvSpPr>
            <a:spLocks noGrp="1"/>
          </p:cNvSpPr>
          <p:nvPr>
            <p:ph type="title"/>
          </p:nvPr>
        </p:nvSpPr>
        <p:spPr>
          <a:xfrm>
            <a:off x="531224" y="361747"/>
            <a:ext cx="6896901" cy="792284"/>
          </a:xfrm>
        </p:spPr>
        <p:txBody>
          <a:bodyPr>
            <a:normAutofit/>
          </a:bodyPr>
          <a:lstStyle/>
          <a:p>
            <a:r>
              <a:rPr lang="en-GB" sz="3200" b="1" dirty="0">
                <a:latin typeface="Segoe UI" panose="020B0502040204020203" pitchFamily="34" charset="0"/>
                <a:cs typeface="Segoe UI" panose="020B0502040204020203" pitchFamily="34" charset="0"/>
              </a:rPr>
              <a:t>Why descriptive links matter...</a:t>
            </a:r>
          </a:p>
        </p:txBody>
      </p:sp>
      <p:sp>
        <p:nvSpPr>
          <p:cNvPr id="3" name="Content Placeholder 2">
            <a:extLst>
              <a:ext uri="{FF2B5EF4-FFF2-40B4-BE49-F238E27FC236}">
                <a16:creationId xmlns:a16="http://schemas.microsoft.com/office/drawing/2014/main" id="{9686042A-EA53-940F-3695-BE08D773B754}"/>
              </a:ext>
            </a:extLst>
          </p:cNvPr>
          <p:cNvSpPr>
            <a:spLocks noGrp="1"/>
          </p:cNvSpPr>
          <p:nvPr>
            <p:ph idx="1"/>
          </p:nvPr>
        </p:nvSpPr>
        <p:spPr>
          <a:xfrm>
            <a:off x="5086092" y="1409200"/>
            <a:ext cx="6896901" cy="2890044"/>
          </a:xfrm>
        </p:spPr>
        <p:txBody>
          <a:bodyPr>
            <a:normAutofit lnSpcReduction="10000"/>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Use links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Don’t just type out a full web or email address. If you need to send users to another page or email, use a link. When a user clicks a link, it will take them to the relevant page or open their email application.</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US" sz="1400" b="0" i="0" u="none" strike="noStrike" kern="1200" cap="none" spc="0" baseline="0" dirty="0">
              <a:solidFill>
                <a:srgbClr val="969696"/>
              </a:solidFill>
              <a:uFillTx/>
              <a:latin typeface="Segoe UI" panose="020B0502040204020203" pitchFamily="34" charset="0"/>
              <a:ea typeface="Arial Unicode MS" pitchFamily="34"/>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Use descriptive links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Screen readers can navigate the links across a document or website. To support visually impaired users, links must be meaningful – this means avoiding the use of ‘click here’ or other generic labels.</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Shorten links if printing</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Long links to specific pages on a website can be difficult for users to type out or remember. Always use a URL shortener if you need to print a link. You may want to consider using a QR code as well.</a:t>
            </a:r>
          </a:p>
        </p:txBody>
      </p:sp>
      <p:sp>
        <p:nvSpPr>
          <p:cNvPr id="6" name="TextBox 20">
            <a:extLst>
              <a:ext uri="{FF2B5EF4-FFF2-40B4-BE49-F238E27FC236}">
                <a16:creationId xmlns:a16="http://schemas.microsoft.com/office/drawing/2014/main" id="{FE4FAA54-9F8B-266C-0E21-1C4E14C42E9D}"/>
              </a:ext>
            </a:extLst>
          </p:cNvPr>
          <p:cNvSpPr txBox="1">
            <a:spLocks/>
          </p:cNvSpPr>
          <p:nvPr/>
        </p:nvSpPr>
        <p:spPr>
          <a:xfrm>
            <a:off x="531224" y="4805116"/>
            <a:ext cx="11564981" cy="1231106"/>
          </a:xfrm>
          <a:prstGeom prst="rect">
            <a:avLst/>
          </a:prstGeom>
          <a:noFill/>
          <a:ln cap="flat">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ctr">
              <a:lnSpc>
                <a:spcPct val="100000"/>
              </a:lnSpc>
              <a:spcBef>
                <a:spcPts val="0"/>
              </a:spcBef>
              <a:defRPr sz="1800" b="0" i="0" u="none" strike="noStrike" kern="0" cap="none" spc="0" baseline="0">
                <a:solidFill>
                  <a:srgbClr val="000000"/>
                </a:solidFill>
                <a:uFillTx/>
              </a:defRPr>
            </a:pPr>
            <a:r>
              <a:rPr lang="en-GB" sz="1800" b="1" dirty="0">
                <a:solidFill>
                  <a:srgbClr val="000000"/>
                </a:solidFill>
                <a:latin typeface="Segoe UI" panose="020B0502040204020203" pitchFamily="34" charset="0"/>
                <a:ea typeface="+mn-ea"/>
                <a:cs typeface="Segoe UI" panose="020B0502040204020203" pitchFamily="34" charset="0"/>
              </a:rPr>
              <a:t>Design for ease of use</a:t>
            </a:r>
          </a:p>
          <a:p>
            <a:pPr fontAlgn="ctr">
              <a:lnSpc>
                <a:spcPct val="100000"/>
              </a:lnSpc>
              <a:spcBef>
                <a:spcPts val="0"/>
              </a:spcBef>
              <a:defRPr sz="1800" b="0" i="0" u="none" strike="noStrike" kern="0" cap="none" spc="0" baseline="0">
                <a:solidFill>
                  <a:srgbClr val="000000"/>
                </a:solidFill>
                <a:uFillTx/>
              </a:defRPr>
            </a:pPr>
            <a:r>
              <a:rPr lang="en-GB" sz="1400" dirty="0">
                <a:solidFill>
                  <a:srgbClr val="000000"/>
                </a:solidFill>
                <a:latin typeface="Segoe UI" panose="020B0502040204020203" pitchFamily="34" charset="0"/>
                <a:ea typeface="+mn-ea"/>
                <a:cs typeface="Segoe UI" panose="020B0502040204020203" pitchFamily="34" charset="0"/>
              </a:rPr>
              <a:t>Whether looking at a single website or the entirety of the internet, the importance of inter-linking is easy to see. It allows a user to easier navigate between and within pages. The use of such links, however, is often forgotten when it comes to emails, documents and other digital media. Many users make the mistake of simply pasting entire web addresses (URLs). This requires a users to manually copy and paste a link to use it. It also does not inform them of what the link is and why they may want to access it. </a:t>
            </a:r>
            <a:r>
              <a:rPr lang="en-GB" sz="1400" dirty="0">
                <a:solidFill>
                  <a:srgbClr val="000000"/>
                </a:solidFill>
                <a:latin typeface="Segoe UI" panose="020B0502040204020203" pitchFamily="34" charset="0"/>
                <a:ea typeface="+mn-ea"/>
                <a:cs typeface="Segoe UI" panose="020B0502040204020203" pitchFamily="34" charset="0"/>
                <a:hlinkClick r:id="rId2"/>
              </a:rPr>
              <a:t>Find out more about links</a:t>
            </a:r>
            <a:endParaRPr lang="en-GB" sz="1400" dirty="0">
              <a:solidFill>
                <a:srgbClr val="000000"/>
              </a:solidFill>
              <a:latin typeface="Segoe UI" panose="020B0502040204020203" pitchFamily="34" charset="0"/>
              <a:ea typeface="+mn-ea"/>
              <a:cs typeface="Segoe UI" panose="020B0502040204020203" pitchFamily="34" charset="0"/>
            </a:endParaRPr>
          </a:p>
        </p:txBody>
      </p:sp>
      <p:sp>
        <p:nvSpPr>
          <p:cNvPr id="7" name="Oval 27">
            <a:extLst>
              <a:ext uri="{FF2B5EF4-FFF2-40B4-BE49-F238E27FC236}">
                <a16:creationId xmlns:a16="http://schemas.microsoft.com/office/drawing/2014/main" id="{91E806B0-3FEE-9FD7-9C68-909297D6DAB9}"/>
              </a:ext>
              <a:ext uri="{C183D7F6-B498-43B3-948B-1728B52AA6E4}">
                <adec:decorative xmlns:adec="http://schemas.microsoft.com/office/drawing/2017/decorative" val="1"/>
              </a:ext>
            </a:extLst>
          </p:cNvPr>
          <p:cNvSpPr/>
          <p:nvPr/>
        </p:nvSpPr>
        <p:spPr>
          <a:xfrm>
            <a:off x="4748024" y="1408368"/>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1</a:t>
            </a:r>
          </a:p>
        </p:txBody>
      </p:sp>
      <p:sp>
        <p:nvSpPr>
          <p:cNvPr id="8" name="Oval 27">
            <a:extLst>
              <a:ext uri="{FF2B5EF4-FFF2-40B4-BE49-F238E27FC236}">
                <a16:creationId xmlns:a16="http://schemas.microsoft.com/office/drawing/2014/main" id="{0BB3814B-C985-EC3B-7863-CA553BF35672}"/>
              </a:ext>
              <a:ext uri="{C183D7F6-B498-43B3-948B-1728B52AA6E4}">
                <adec:decorative xmlns:adec="http://schemas.microsoft.com/office/drawing/2017/decorative" val="1"/>
              </a:ext>
            </a:extLst>
          </p:cNvPr>
          <p:cNvSpPr/>
          <p:nvPr/>
        </p:nvSpPr>
        <p:spPr>
          <a:xfrm>
            <a:off x="4755167" y="2351909"/>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2</a:t>
            </a:r>
          </a:p>
        </p:txBody>
      </p:sp>
      <p:sp>
        <p:nvSpPr>
          <p:cNvPr id="9" name="Oval 27">
            <a:extLst>
              <a:ext uri="{FF2B5EF4-FFF2-40B4-BE49-F238E27FC236}">
                <a16:creationId xmlns:a16="http://schemas.microsoft.com/office/drawing/2014/main" id="{D8A216F4-6315-1199-8289-66093C73021C}"/>
              </a:ext>
              <a:ext uri="{C183D7F6-B498-43B3-948B-1728B52AA6E4}">
                <adec:decorative xmlns:adec="http://schemas.microsoft.com/office/drawing/2017/decorative" val="1"/>
              </a:ext>
            </a:extLst>
          </p:cNvPr>
          <p:cNvSpPr/>
          <p:nvPr/>
        </p:nvSpPr>
        <p:spPr>
          <a:xfrm>
            <a:off x="4748023" y="3298335"/>
            <a:ext cx="348496" cy="3484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3</a:t>
            </a:r>
          </a:p>
        </p:txBody>
      </p:sp>
      <p:sp>
        <p:nvSpPr>
          <p:cNvPr id="5" name="TextBox 4">
            <a:extLst>
              <a:ext uri="{FF2B5EF4-FFF2-40B4-BE49-F238E27FC236}">
                <a16:creationId xmlns:a16="http://schemas.microsoft.com/office/drawing/2014/main" id="{5D98065E-C7B9-6369-2AB6-266D9D120A29}"/>
              </a:ext>
              <a:ext uri="{C183D7F6-B498-43B3-948B-1728B52AA6E4}">
                <adec:decorative xmlns:adec="http://schemas.microsoft.com/office/drawing/2017/decorative" val="1"/>
              </a:ext>
            </a:extLst>
          </p:cNvPr>
          <p:cNvSpPr txBox="1"/>
          <p:nvPr/>
        </p:nvSpPr>
        <p:spPr>
          <a:xfrm>
            <a:off x="767449" y="2115188"/>
            <a:ext cx="3395247" cy="830997"/>
          </a:xfrm>
          <a:prstGeom prst="rect">
            <a:avLst/>
          </a:prstGeom>
          <a:noFill/>
        </p:spPr>
        <p:txBody>
          <a:bodyPr wrap="square">
            <a:spAutoFit/>
          </a:bodyPr>
          <a:lstStyle/>
          <a:p>
            <a:pPr algn="l"/>
            <a:r>
              <a:rPr lang="en-GB" sz="4800" b="1" i="1" u="sng" dirty="0">
                <a:solidFill>
                  <a:srgbClr val="000000"/>
                </a:solidFill>
                <a:effectLst/>
                <a:latin typeface="Segoe UI" panose="020B0502040204020203" pitchFamily="34" charset="0"/>
                <a:cs typeface="Segoe UI" panose="020B0502040204020203" pitchFamily="34" charset="0"/>
              </a:rPr>
              <a:t>Contact us</a:t>
            </a:r>
            <a:endParaRPr lang="en-GB" sz="4800" b="0" i="0" u="sng" dirty="0">
              <a:solidFill>
                <a:srgbClr val="000000"/>
              </a:solidFill>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905025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025B-040A-E211-7A5A-180C0A949084}"/>
              </a:ext>
            </a:extLst>
          </p:cNvPr>
          <p:cNvSpPr>
            <a:spLocks noGrp="1"/>
          </p:cNvSpPr>
          <p:nvPr>
            <p:ph type="title"/>
          </p:nvPr>
        </p:nvSpPr>
        <p:spPr>
          <a:xfrm>
            <a:off x="2695776" y="857230"/>
            <a:ext cx="8520864" cy="1325563"/>
          </a:xfrm>
        </p:spPr>
        <p:txBody>
          <a:bodyPr>
            <a:noAutofit/>
          </a:bodyPr>
          <a:lstStyle/>
          <a:p>
            <a:r>
              <a:rPr lang="en-GB" sz="2400" dirty="0">
                <a:latin typeface="Segoe UI" panose="020B0502040204020203" pitchFamily="34" charset="0"/>
                <a:cs typeface="Segoe UI" panose="020B0502040204020203" pitchFamily="34" charset="0"/>
              </a:rPr>
              <a:t>Always use a combination of colour, shapes and text to convey meaning.</a:t>
            </a:r>
          </a:p>
        </p:txBody>
      </p:sp>
      <p:sp>
        <p:nvSpPr>
          <p:cNvPr id="3" name="Content Placeholder 2">
            <a:extLst>
              <a:ext uri="{FF2B5EF4-FFF2-40B4-BE49-F238E27FC236}">
                <a16:creationId xmlns:a16="http://schemas.microsoft.com/office/drawing/2014/main" id="{347C0C77-B595-C6A6-903F-71F2315F2ECD}"/>
              </a:ext>
            </a:extLst>
          </p:cNvPr>
          <p:cNvSpPr>
            <a:spLocks noGrp="1"/>
          </p:cNvSpPr>
          <p:nvPr>
            <p:ph idx="1"/>
          </p:nvPr>
        </p:nvSpPr>
        <p:spPr>
          <a:xfrm>
            <a:off x="2695776" y="4699063"/>
            <a:ext cx="8839200" cy="778628"/>
          </a:xfrm>
        </p:spPr>
        <p:txBody>
          <a:bodyPr>
            <a:noAutofit/>
          </a:bodyPr>
          <a:lstStyle/>
          <a:p>
            <a:pPr marL="0" indent="0">
              <a:buNone/>
            </a:pPr>
            <a:r>
              <a:rPr lang="en-GB" sz="2400" dirty="0">
                <a:latin typeface="Segoe UI" panose="020B0502040204020203" pitchFamily="34" charset="0"/>
                <a:cs typeface="Segoe UI" panose="020B0502040204020203" pitchFamily="34" charset="0"/>
              </a:rPr>
              <a:t>Avoid the use of colour or shape as the only way to convey meaning.</a:t>
            </a:r>
          </a:p>
        </p:txBody>
      </p:sp>
      <p:pic>
        <p:nvPicPr>
          <p:cNvPr id="8" name="Graphic 7">
            <a:extLst>
              <a:ext uri="{FF2B5EF4-FFF2-40B4-BE49-F238E27FC236}">
                <a16:creationId xmlns:a16="http://schemas.microsoft.com/office/drawing/2014/main" id="{F1D9633F-EB83-C436-C3E6-5A545B89E62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802504" y="4353782"/>
            <a:ext cx="1893271" cy="1467285"/>
          </a:xfrm>
          <a:prstGeom prst="rect">
            <a:avLst/>
          </a:prstGeom>
        </p:spPr>
      </p:pic>
      <p:pic>
        <p:nvPicPr>
          <p:cNvPr id="6" name="Graphic 18">
            <a:extLst>
              <a:ext uri="{FF2B5EF4-FFF2-40B4-BE49-F238E27FC236}">
                <a16:creationId xmlns:a16="http://schemas.microsoft.com/office/drawing/2014/main" id="{B1533C32-D7FC-77D4-27C4-C818AE97EA65}"/>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802504" y="867116"/>
            <a:ext cx="1893271" cy="1399662"/>
          </a:xfrm>
          <a:prstGeom prst="rect">
            <a:avLst/>
          </a:prstGeom>
          <a:noFill/>
        </p:spPr>
      </p:pic>
      <p:cxnSp>
        <p:nvCxnSpPr>
          <p:cNvPr id="4" name="Straight Connector 3">
            <a:extLst>
              <a:ext uri="{FF2B5EF4-FFF2-40B4-BE49-F238E27FC236}">
                <a16:creationId xmlns:a16="http://schemas.microsoft.com/office/drawing/2014/main" id="{C353DFFB-E4AA-44DB-3054-01142DDB5EC0}"/>
              </a:ext>
              <a:ext uri="{C183D7F6-B498-43B3-948B-1728B52AA6E4}">
                <adec:decorative xmlns:adec="http://schemas.microsoft.com/office/drawing/2017/decorative" val="1"/>
              </a:ext>
            </a:extLst>
          </p:cNvPr>
          <p:cNvCxnSpPr>
            <a:cxnSpLocks/>
          </p:cNvCxnSpPr>
          <p:nvPr/>
        </p:nvCxnSpPr>
        <p:spPr>
          <a:xfrm>
            <a:off x="87085" y="3429000"/>
            <a:ext cx="11982995" cy="0"/>
          </a:xfrm>
          <a:prstGeom prst="line">
            <a:avLst/>
          </a:prstGeom>
          <a:ln w="762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8995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2121-AB29-9FE8-8B7C-15C46BE382E9}"/>
              </a:ext>
            </a:extLst>
          </p:cNvPr>
          <p:cNvSpPr>
            <a:spLocks noGrp="1"/>
          </p:cNvSpPr>
          <p:nvPr>
            <p:ph type="title"/>
          </p:nvPr>
        </p:nvSpPr>
        <p:spPr>
          <a:xfrm>
            <a:off x="531224" y="361747"/>
            <a:ext cx="6896901" cy="792284"/>
          </a:xfrm>
        </p:spPr>
        <p:txBody>
          <a:bodyPr>
            <a:normAutofit/>
          </a:bodyPr>
          <a:lstStyle/>
          <a:p>
            <a:r>
              <a:rPr lang="en-GB" sz="3200" b="1" dirty="0">
                <a:latin typeface="Segoe UI" panose="020B0502040204020203" pitchFamily="34" charset="0"/>
                <a:cs typeface="Segoe UI" panose="020B0502040204020203" pitchFamily="34" charset="0"/>
              </a:rPr>
              <a:t>Why colour matters...</a:t>
            </a:r>
          </a:p>
        </p:txBody>
      </p:sp>
      <p:sp>
        <p:nvSpPr>
          <p:cNvPr id="3" name="Content Placeholder 2">
            <a:extLst>
              <a:ext uri="{FF2B5EF4-FFF2-40B4-BE49-F238E27FC236}">
                <a16:creationId xmlns:a16="http://schemas.microsoft.com/office/drawing/2014/main" id="{9686042A-EA53-940F-3695-BE08D773B754}"/>
              </a:ext>
            </a:extLst>
          </p:cNvPr>
          <p:cNvSpPr>
            <a:spLocks noGrp="1"/>
          </p:cNvSpPr>
          <p:nvPr>
            <p:ph idx="1"/>
          </p:nvPr>
        </p:nvSpPr>
        <p:spPr>
          <a:xfrm>
            <a:off x="5132888" y="1401803"/>
            <a:ext cx="6896901" cy="2890044"/>
          </a:xfrm>
        </p:spPr>
        <p:txBody>
          <a:bodyPr>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Colour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Colour can be a simple and effective way to visually communicate meaning. What any given colour means, however, can vary from culture to culture. Furthermore, users that are colourblind or visually impaired will find it difficult to assess meaning if you rely on colour alone.</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US" sz="1400" b="0" i="0" u="none" strike="noStrike" kern="1200" cap="none" spc="0" baseline="0" dirty="0">
              <a:solidFill>
                <a:srgbClr val="969696"/>
              </a:solidFill>
              <a:uFillTx/>
              <a:latin typeface="Segoe UI" panose="020B0502040204020203" pitchFamily="34" charset="0"/>
              <a:ea typeface="Arial Unicode MS" pitchFamily="34"/>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Shape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Shape is great for visual communication, but Individuals and cultures may interpret shapes differently. Furthermore, without alt text, shapes cannot be interpreted by screen readers. For this reason, shape cannot be used as the only way to communicate meaning.</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Text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Using font weight (bold) or size can be a great way to communicate meaning or emphasis. Text formatting, however, is not always identified by screen readers, and so cannot be used as the only form of emphasis or meaning.</a:t>
            </a:r>
          </a:p>
        </p:txBody>
      </p:sp>
      <p:sp>
        <p:nvSpPr>
          <p:cNvPr id="6" name="TextBox 20">
            <a:extLst>
              <a:ext uri="{FF2B5EF4-FFF2-40B4-BE49-F238E27FC236}">
                <a16:creationId xmlns:a16="http://schemas.microsoft.com/office/drawing/2014/main" id="{FE4FAA54-9F8B-266C-0E21-1C4E14C42E9D}"/>
              </a:ext>
            </a:extLst>
          </p:cNvPr>
          <p:cNvSpPr txBox="1">
            <a:spLocks/>
          </p:cNvSpPr>
          <p:nvPr/>
        </p:nvSpPr>
        <p:spPr>
          <a:xfrm>
            <a:off x="531224" y="5229634"/>
            <a:ext cx="11564981" cy="1231106"/>
          </a:xfrm>
          <a:prstGeom prst="rect">
            <a:avLst/>
          </a:prstGeom>
          <a:noFill/>
          <a:ln cap="flat">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ctr">
              <a:lnSpc>
                <a:spcPct val="100000"/>
              </a:lnSpc>
              <a:spcBef>
                <a:spcPts val="0"/>
              </a:spcBef>
              <a:defRPr sz="1800" b="0" i="0" u="none" strike="noStrike" kern="0" cap="none" spc="0" baseline="0">
                <a:solidFill>
                  <a:srgbClr val="000000"/>
                </a:solidFill>
                <a:uFillTx/>
              </a:defRPr>
            </a:pPr>
            <a:r>
              <a:rPr lang="en-GB" sz="1800" b="1" dirty="0">
                <a:solidFill>
                  <a:srgbClr val="000000"/>
                </a:solidFill>
                <a:latin typeface="Segoe UI" panose="020B0502040204020203" pitchFamily="34" charset="0"/>
                <a:ea typeface="+mn-ea"/>
                <a:cs typeface="Segoe UI" panose="020B0502040204020203" pitchFamily="34" charset="0"/>
              </a:rPr>
              <a:t>Design for inclusive communication</a:t>
            </a:r>
          </a:p>
          <a:p>
            <a:pPr fontAlgn="ctr">
              <a:lnSpc>
                <a:spcPct val="100000"/>
              </a:lnSpc>
              <a:spcBef>
                <a:spcPts val="0"/>
              </a:spcBef>
              <a:defRPr sz="1800" b="0" i="0" u="none" strike="noStrike" kern="0" cap="none" spc="0" baseline="0">
                <a:solidFill>
                  <a:srgbClr val="000000"/>
                </a:solidFill>
                <a:uFillTx/>
              </a:defRPr>
            </a:pPr>
            <a:r>
              <a:rPr lang="en-GB" sz="1400" dirty="0">
                <a:solidFill>
                  <a:srgbClr val="000000"/>
                </a:solidFill>
                <a:latin typeface="Segoe UI" panose="020B0502040204020203" pitchFamily="34" charset="0"/>
                <a:ea typeface="+mn-ea"/>
                <a:cs typeface="Segoe UI" panose="020B0502040204020203" pitchFamily="34" charset="0"/>
              </a:rPr>
              <a:t>If you rely on colour, shape or text formatting as the only means of communication, you risk your message being misunderstood by some users. For example, a green button for good and a red button for bad may be generally understandable for most users. For someone colourblind, however, it may be indecipherable. In the word ‘good’ is used on the green button, and the word ‘bad’ on the red button, it encodes this information through multiple means. This increase both accessibility and inclusivity. </a:t>
            </a:r>
            <a:r>
              <a:rPr lang="en-GB" sz="1400" dirty="0">
                <a:solidFill>
                  <a:srgbClr val="000000"/>
                </a:solidFill>
                <a:latin typeface="Segoe UI" panose="020B0502040204020203" pitchFamily="34" charset="0"/>
                <a:ea typeface="+mn-ea"/>
                <a:cs typeface="Segoe UI" panose="020B0502040204020203" pitchFamily="34" charset="0"/>
                <a:hlinkClick r:id="rId2"/>
              </a:rPr>
              <a:t>Find out more about colour</a:t>
            </a:r>
            <a:endParaRPr lang="en-GB" sz="1400" dirty="0">
              <a:solidFill>
                <a:srgbClr val="000000"/>
              </a:solidFill>
              <a:latin typeface="Segoe UI" panose="020B0502040204020203" pitchFamily="34" charset="0"/>
              <a:ea typeface="+mn-ea"/>
              <a:cs typeface="Segoe UI" panose="020B0502040204020203" pitchFamily="34" charset="0"/>
            </a:endParaRPr>
          </a:p>
        </p:txBody>
      </p:sp>
      <p:pic>
        <p:nvPicPr>
          <p:cNvPr id="5" name="Graphic 18">
            <a:extLst>
              <a:ext uri="{FF2B5EF4-FFF2-40B4-BE49-F238E27FC236}">
                <a16:creationId xmlns:a16="http://schemas.microsoft.com/office/drawing/2014/main" id="{826C742E-5598-544D-FA24-1B726FA12CC2}"/>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25874" y="1308429"/>
            <a:ext cx="4092924" cy="3324292"/>
          </a:xfrm>
          <a:prstGeom prst="rect">
            <a:avLst/>
          </a:prstGeom>
          <a:noFill/>
          <a:ln cap="flat">
            <a:noFill/>
          </a:ln>
        </p:spPr>
      </p:pic>
      <p:sp>
        <p:nvSpPr>
          <p:cNvPr id="7" name="Oval 27">
            <a:extLst>
              <a:ext uri="{FF2B5EF4-FFF2-40B4-BE49-F238E27FC236}">
                <a16:creationId xmlns:a16="http://schemas.microsoft.com/office/drawing/2014/main" id="{91E806B0-3FEE-9FD7-9C68-909297D6DAB9}"/>
              </a:ext>
              <a:ext uri="{C183D7F6-B498-43B3-948B-1728B52AA6E4}">
                <adec:decorative xmlns:adec="http://schemas.microsoft.com/office/drawing/2017/decorative" val="1"/>
              </a:ext>
            </a:extLst>
          </p:cNvPr>
          <p:cNvSpPr/>
          <p:nvPr/>
        </p:nvSpPr>
        <p:spPr>
          <a:xfrm>
            <a:off x="4751595" y="1436914"/>
            <a:ext cx="348495" cy="319949"/>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1</a:t>
            </a:r>
          </a:p>
        </p:txBody>
      </p:sp>
      <p:sp>
        <p:nvSpPr>
          <p:cNvPr id="8" name="Oval 27">
            <a:extLst>
              <a:ext uri="{FF2B5EF4-FFF2-40B4-BE49-F238E27FC236}">
                <a16:creationId xmlns:a16="http://schemas.microsoft.com/office/drawing/2014/main" id="{0BB3814B-C985-EC3B-7863-CA553BF35672}"/>
              </a:ext>
              <a:ext uri="{C183D7F6-B498-43B3-948B-1728B52AA6E4}">
                <adec:decorative xmlns:adec="http://schemas.microsoft.com/office/drawing/2017/decorative" val="1"/>
              </a:ext>
            </a:extLst>
          </p:cNvPr>
          <p:cNvSpPr/>
          <p:nvPr/>
        </p:nvSpPr>
        <p:spPr>
          <a:xfrm>
            <a:off x="4766208" y="2682123"/>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2</a:t>
            </a:r>
          </a:p>
        </p:txBody>
      </p:sp>
      <p:sp>
        <p:nvSpPr>
          <p:cNvPr id="9" name="Oval 27">
            <a:extLst>
              <a:ext uri="{FF2B5EF4-FFF2-40B4-BE49-F238E27FC236}">
                <a16:creationId xmlns:a16="http://schemas.microsoft.com/office/drawing/2014/main" id="{D8A216F4-6315-1199-8289-66093C73021C}"/>
              </a:ext>
              <a:ext uri="{C183D7F6-B498-43B3-948B-1728B52AA6E4}">
                <adec:decorative xmlns:adec="http://schemas.microsoft.com/office/drawing/2017/decorative" val="1"/>
              </a:ext>
            </a:extLst>
          </p:cNvPr>
          <p:cNvSpPr/>
          <p:nvPr/>
        </p:nvSpPr>
        <p:spPr>
          <a:xfrm>
            <a:off x="4784392" y="3955878"/>
            <a:ext cx="348496" cy="3484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3</a:t>
            </a:r>
          </a:p>
        </p:txBody>
      </p:sp>
    </p:spTree>
    <p:extLst>
      <p:ext uri="{BB962C8B-B14F-4D97-AF65-F5344CB8AC3E}">
        <p14:creationId xmlns:p14="http://schemas.microsoft.com/office/powerpoint/2010/main" val="1656395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025B-040A-E211-7A5A-180C0A949084}"/>
              </a:ext>
            </a:extLst>
          </p:cNvPr>
          <p:cNvSpPr>
            <a:spLocks noGrp="1"/>
          </p:cNvSpPr>
          <p:nvPr>
            <p:ph type="title"/>
          </p:nvPr>
        </p:nvSpPr>
        <p:spPr>
          <a:xfrm>
            <a:off x="2695776" y="857230"/>
            <a:ext cx="8520864" cy="1325563"/>
          </a:xfrm>
        </p:spPr>
        <p:txBody>
          <a:bodyPr>
            <a:noAutofit/>
          </a:bodyPr>
          <a:lstStyle/>
          <a:p>
            <a:r>
              <a:rPr kumimoji="0" lang="en-GB" sz="2400" i="0" u="none" strike="noStrike" kern="1200" cap="none" spc="0" normalizeH="0" baseline="0" noProof="0" dirty="0">
                <a:ln>
                  <a:noFill/>
                </a:ln>
                <a:solidFill>
                  <a:schemeClr val="tx1"/>
                </a:solidFill>
                <a:effectLst/>
                <a:uLnTx/>
                <a:uFillTx/>
                <a:latin typeface="Segoe UI" panose="020B0502040204020203" pitchFamily="34" charset="0"/>
                <a:cs typeface="Segoe UI" panose="020B0502040204020203" pitchFamily="34" charset="0"/>
              </a:rPr>
              <a:t>Always ensure sufficient colour contrast from foreground and background elements.</a:t>
            </a:r>
            <a:endParaRPr lang="en-GB" sz="2400" dirty="0">
              <a:latin typeface="Segoe UI" panose="020B0502040204020203"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347C0C77-B595-C6A6-903F-71F2315F2ECD}"/>
              </a:ext>
            </a:extLst>
          </p:cNvPr>
          <p:cNvSpPr>
            <a:spLocks noGrp="1"/>
          </p:cNvSpPr>
          <p:nvPr>
            <p:ph idx="1"/>
          </p:nvPr>
        </p:nvSpPr>
        <p:spPr>
          <a:xfrm>
            <a:off x="2695776" y="4699063"/>
            <a:ext cx="8839200" cy="778628"/>
          </a:xfrm>
        </p:spPr>
        <p:txBody>
          <a:bodyPr>
            <a:noAutofit/>
          </a:bodyPr>
          <a:lstStyle/>
          <a:p>
            <a:pPr marL="0" indent="0">
              <a:buNone/>
            </a:pPr>
            <a:r>
              <a:rPr lang="en-GB" sz="2400" dirty="0">
                <a:latin typeface="Segoe UI" panose="020B0502040204020203" pitchFamily="34" charset="0"/>
                <a:cs typeface="Segoe UI" panose="020B0502040204020203" pitchFamily="34" charset="0"/>
              </a:rPr>
              <a:t>Avoid low colour contrasts and the use of text over images or patterned backgrounds.</a:t>
            </a:r>
          </a:p>
        </p:txBody>
      </p:sp>
      <p:pic>
        <p:nvPicPr>
          <p:cNvPr id="7" name="Graphic 6">
            <a:extLst>
              <a:ext uri="{FF2B5EF4-FFF2-40B4-BE49-F238E27FC236}">
                <a16:creationId xmlns:a16="http://schemas.microsoft.com/office/drawing/2014/main" id="{B45910F9-6748-8301-DBA3-3FA04139966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802504" y="4353782"/>
            <a:ext cx="1893271" cy="1467284"/>
          </a:xfrm>
          <a:prstGeom prst="rect">
            <a:avLst/>
          </a:prstGeom>
        </p:spPr>
      </p:pic>
      <p:pic>
        <p:nvPicPr>
          <p:cNvPr id="5" name="Graphic 18">
            <a:extLst>
              <a:ext uri="{FF2B5EF4-FFF2-40B4-BE49-F238E27FC236}">
                <a16:creationId xmlns:a16="http://schemas.microsoft.com/office/drawing/2014/main" id="{A5E109A2-6897-54BD-2D86-2D0EA2DB0E73}"/>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802504" y="877003"/>
            <a:ext cx="1893271" cy="1399661"/>
          </a:xfrm>
          <a:prstGeom prst="rect">
            <a:avLst/>
          </a:prstGeom>
          <a:noFill/>
        </p:spPr>
      </p:pic>
      <p:cxnSp>
        <p:nvCxnSpPr>
          <p:cNvPr id="4" name="Straight Connector 3">
            <a:extLst>
              <a:ext uri="{FF2B5EF4-FFF2-40B4-BE49-F238E27FC236}">
                <a16:creationId xmlns:a16="http://schemas.microsoft.com/office/drawing/2014/main" id="{C353DFFB-E4AA-44DB-3054-01142DDB5EC0}"/>
              </a:ext>
              <a:ext uri="{C183D7F6-B498-43B3-948B-1728B52AA6E4}">
                <adec:decorative xmlns:adec="http://schemas.microsoft.com/office/drawing/2017/decorative" val="1"/>
              </a:ext>
            </a:extLst>
          </p:cNvPr>
          <p:cNvCxnSpPr>
            <a:cxnSpLocks/>
          </p:cNvCxnSpPr>
          <p:nvPr/>
        </p:nvCxnSpPr>
        <p:spPr>
          <a:xfrm>
            <a:off x="87085" y="3429000"/>
            <a:ext cx="11982995" cy="0"/>
          </a:xfrm>
          <a:prstGeom prst="line">
            <a:avLst/>
          </a:prstGeom>
          <a:ln w="762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9964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2121-AB29-9FE8-8B7C-15C46BE382E9}"/>
              </a:ext>
            </a:extLst>
          </p:cNvPr>
          <p:cNvSpPr>
            <a:spLocks noGrp="1"/>
          </p:cNvSpPr>
          <p:nvPr>
            <p:ph type="title"/>
          </p:nvPr>
        </p:nvSpPr>
        <p:spPr>
          <a:xfrm>
            <a:off x="531224" y="361747"/>
            <a:ext cx="4946467" cy="792284"/>
          </a:xfrm>
        </p:spPr>
        <p:txBody>
          <a:bodyPr>
            <a:normAutofit/>
          </a:bodyPr>
          <a:lstStyle/>
          <a:p>
            <a:r>
              <a:rPr lang="en-GB" sz="3200" b="1" dirty="0">
                <a:latin typeface="Segoe UI" panose="020B0502040204020203" pitchFamily="34" charset="0"/>
                <a:cs typeface="Segoe UI" panose="020B0502040204020203" pitchFamily="34" charset="0"/>
              </a:rPr>
              <a:t>Why contrast matters...</a:t>
            </a:r>
          </a:p>
        </p:txBody>
      </p:sp>
      <p:sp>
        <p:nvSpPr>
          <p:cNvPr id="3" name="Content Placeholder 2">
            <a:extLst>
              <a:ext uri="{FF2B5EF4-FFF2-40B4-BE49-F238E27FC236}">
                <a16:creationId xmlns:a16="http://schemas.microsoft.com/office/drawing/2014/main" id="{9686042A-EA53-940F-3695-BE08D773B754}"/>
              </a:ext>
            </a:extLst>
          </p:cNvPr>
          <p:cNvSpPr>
            <a:spLocks noGrp="1"/>
          </p:cNvSpPr>
          <p:nvPr>
            <p:ph idx="1"/>
          </p:nvPr>
        </p:nvSpPr>
        <p:spPr>
          <a:xfrm>
            <a:off x="5086092" y="1409200"/>
            <a:ext cx="6896901" cy="2890044"/>
          </a:xfrm>
        </p:spPr>
        <p:txBody>
          <a:bodyPr>
            <a:normAutofit lnSpcReduction="10000"/>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Appropriate contrast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Without sufficient contrast between foreground and background elements, users may struggle to perceive content. This is particularly important for visually impaired users.</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0" i="0" u="none" strike="noStrike" kern="1200" cap="none" spc="0" baseline="0" dirty="0">
              <a:solidFill>
                <a:srgbClr val="969696"/>
              </a:solidFill>
              <a:uFillTx/>
              <a:latin typeface="Segoe UI" panose="020B0502040204020203" pitchFamily="34" charset="0"/>
              <a:ea typeface="Arial Unicode MS" pitchFamily="34"/>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Text contrast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Good contrast is particularly important to ensure legibility. Text transparency, size, font and animations can influence contrast. This impacts text legibility and accessibility for users.</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Contrast beyond text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The need for appropriate contrast applies to user interfaces, icons and any other perceivable content.</a:t>
            </a:r>
          </a:p>
        </p:txBody>
      </p:sp>
      <p:sp>
        <p:nvSpPr>
          <p:cNvPr id="6" name="TextBox 20">
            <a:extLst>
              <a:ext uri="{FF2B5EF4-FFF2-40B4-BE49-F238E27FC236}">
                <a16:creationId xmlns:a16="http://schemas.microsoft.com/office/drawing/2014/main" id="{FE4FAA54-9F8B-266C-0E21-1C4E14C42E9D}"/>
              </a:ext>
            </a:extLst>
          </p:cNvPr>
          <p:cNvSpPr txBox="1">
            <a:spLocks/>
          </p:cNvSpPr>
          <p:nvPr/>
        </p:nvSpPr>
        <p:spPr>
          <a:xfrm>
            <a:off x="531224" y="4805116"/>
            <a:ext cx="11564981" cy="1077218"/>
          </a:xfrm>
          <a:prstGeom prst="rect">
            <a:avLst/>
          </a:prstGeom>
          <a:noFill/>
          <a:ln cap="flat">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ctr">
              <a:lnSpc>
                <a:spcPct val="100000"/>
              </a:lnSpc>
              <a:spcBef>
                <a:spcPts val="0"/>
              </a:spcBef>
              <a:defRPr sz="1800" b="0" i="0" u="none" strike="noStrike" kern="0" cap="none" spc="0" baseline="0">
                <a:solidFill>
                  <a:srgbClr val="000000"/>
                </a:solidFill>
                <a:uFillTx/>
              </a:defRPr>
            </a:pPr>
            <a:r>
              <a:rPr lang="en-GB" sz="1800" b="1" dirty="0">
                <a:solidFill>
                  <a:srgbClr val="000000"/>
                </a:solidFill>
                <a:latin typeface="Segoe UI" panose="020B0502040204020203" pitchFamily="34" charset="0"/>
                <a:ea typeface="+mn-ea"/>
                <a:cs typeface="Segoe UI" panose="020B0502040204020203" pitchFamily="34" charset="0"/>
              </a:rPr>
              <a:t>Design for readability</a:t>
            </a:r>
          </a:p>
          <a:p>
            <a:pPr fontAlgn="ctr">
              <a:lnSpc>
                <a:spcPct val="100000"/>
              </a:lnSpc>
              <a:spcBef>
                <a:spcPts val="0"/>
              </a:spcBef>
              <a:defRPr sz="1800" b="0" i="0" u="none" strike="noStrike" kern="0" cap="none" spc="0" baseline="0">
                <a:solidFill>
                  <a:srgbClr val="000000"/>
                </a:solidFill>
                <a:uFillTx/>
              </a:defRPr>
            </a:pPr>
            <a:r>
              <a:rPr lang="en-GB" sz="1400" dirty="0">
                <a:solidFill>
                  <a:srgbClr val="000000"/>
                </a:solidFill>
                <a:latin typeface="Segoe UI" panose="020B0502040204020203" pitchFamily="34" charset="0"/>
                <a:ea typeface="+mn-ea"/>
                <a:cs typeface="Segoe UI" panose="020B0502040204020203" pitchFamily="34" charset="0"/>
              </a:rPr>
              <a:t>Colour and contrast are key considerations for all users. Some people may have difficultly seeing content if it there is not enough contrast between foreground and background elements. The most important element is the contrast between text and its background</a:t>
            </a:r>
            <a:r>
              <a:rPr lang="en-GB" sz="1800" dirty="0">
                <a:solidFill>
                  <a:srgbClr val="000000"/>
                </a:solidFill>
                <a:latin typeface="Segoe UI" panose="020B0502040204020203" pitchFamily="34" charset="0"/>
                <a:ea typeface="+mn-ea"/>
                <a:cs typeface="Segoe UI" panose="020B0502040204020203" pitchFamily="34" charset="0"/>
              </a:rPr>
              <a:t>.</a:t>
            </a:r>
            <a:r>
              <a:rPr lang="en-GB" sz="1400" dirty="0">
                <a:solidFill>
                  <a:srgbClr val="000000"/>
                </a:solidFill>
                <a:latin typeface="Segoe UI" panose="020B0502040204020203" pitchFamily="34" charset="0"/>
                <a:ea typeface="+mn-ea"/>
                <a:cs typeface="Segoe UI" panose="020B0502040204020203" pitchFamily="34" charset="0"/>
              </a:rPr>
              <a:t> </a:t>
            </a:r>
          </a:p>
          <a:p>
            <a:pPr fontAlgn="ctr">
              <a:lnSpc>
                <a:spcPct val="100000"/>
              </a:lnSpc>
              <a:spcBef>
                <a:spcPts val="0"/>
              </a:spcBef>
              <a:defRPr sz="1800" b="0" i="0" u="none" strike="noStrike" kern="0" cap="none" spc="0" baseline="0">
                <a:solidFill>
                  <a:srgbClr val="000000"/>
                </a:solidFill>
                <a:uFillTx/>
              </a:defRPr>
            </a:pPr>
            <a:r>
              <a:rPr lang="en-GB" sz="1400" dirty="0">
                <a:solidFill>
                  <a:srgbClr val="000000"/>
                </a:solidFill>
                <a:latin typeface="Segoe UI" panose="020B0502040204020203" pitchFamily="34" charset="0"/>
                <a:ea typeface="+mn-ea"/>
                <a:cs typeface="Segoe UI" panose="020B0502040204020203" pitchFamily="34" charset="0"/>
                <a:hlinkClick r:id="rId2"/>
              </a:rPr>
              <a:t>Find out more about contrast</a:t>
            </a:r>
            <a:endParaRPr lang="en-GB" sz="1400" dirty="0">
              <a:solidFill>
                <a:srgbClr val="000000"/>
              </a:solidFill>
              <a:latin typeface="Segoe UI" panose="020B0502040204020203" pitchFamily="34" charset="0"/>
              <a:ea typeface="+mn-ea"/>
              <a:cs typeface="Segoe UI" panose="020B0502040204020203" pitchFamily="34" charset="0"/>
            </a:endParaRPr>
          </a:p>
        </p:txBody>
      </p:sp>
      <p:pic>
        <p:nvPicPr>
          <p:cNvPr id="4" name="Graphic 18">
            <a:extLst>
              <a:ext uri="{FF2B5EF4-FFF2-40B4-BE49-F238E27FC236}">
                <a16:creationId xmlns:a16="http://schemas.microsoft.com/office/drawing/2014/main" id="{963472AC-4646-5287-FE58-336B984E195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15631" y="1235972"/>
            <a:ext cx="4026038" cy="3314807"/>
          </a:xfrm>
          <a:prstGeom prst="rect">
            <a:avLst/>
          </a:prstGeom>
          <a:noFill/>
        </p:spPr>
      </p:pic>
      <p:sp>
        <p:nvSpPr>
          <p:cNvPr id="7" name="Oval 27">
            <a:extLst>
              <a:ext uri="{FF2B5EF4-FFF2-40B4-BE49-F238E27FC236}">
                <a16:creationId xmlns:a16="http://schemas.microsoft.com/office/drawing/2014/main" id="{91E806B0-3FEE-9FD7-9C68-909297D6DAB9}"/>
              </a:ext>
              <a:ext uri="{C183D7F6-B498-43B3-948B-1728B52AA6E4}">
                <adec:decorative xmlns:adec="http://schemas.microsoft.com/office/drawing/2017/decorative" val="1"/>
              </a:ext>
            </a:extLst>
          </p:cNvPr>
          <p:cNvSpPr/>
          <p:nvPr/>
        </p:nvSpPr>
        <p:spPr>
          <a:xfrm>
            <a:off x="4748024" y="1408368"/>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1</a:t>
            </a:r>
          </a:p>
        </p:txBody>
      </p:sp>
      <p:sp>
        <p:nvSpPr>
          <p:cNvPr id="8" name="Oval 27">
            <a:extLst>
              <a:ext uri="{FF2B5EF4-FFF2-40B4-BE49-F238E27FC236}">
                <a16:creationId xmlns:a16="http://schemas.microsoft.com/office/drawing/2014/main" id="{0BB3814B-C985-EC3B-7863-CA553BF35672}"/>
              </a:ext>
              <a:ext uri="{C183D7F6-B498-43B3-948B-1728B52AA6E4}">
                <adec:decorative xmlns:adec="http://schemas.microsoft.com/office/drawing/2017/decorative" val="1"/>
              </a:ext>
            </a:extLst>
          </p:cNvPr>
          <p:cNvSpPr/>
          <p:nvPr/>
        </p:nvSpPr>
        <p:spPr>
          <a:xfrm>
            <a:off x="4748024" y="2344900"/>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2</a:t>
            </a:r>
          </a:p>
        </p:txBody>
      </p:sp>
      <p:sp>
        <p:nvSpPr>
          <p:cNvPr id="9" name="Oval 27">
            <a:extLst>
              <a:ext uri="{FF2B5EF4-FFF2-40B4-BE49-F238E27FC236}">
                <a16:creationId xmlns:a16="http://schemas.microsoft.com/office/drawing/2014/main" id="{D8A216F4-6315-1199-8289-66093C73021C}"/>
              </a:ext>
              <a:ext uri="{C183D7F6-B498-43B3-948B-1728B52AA6E4}">
                <adec:decorative xmlns:adec="http://schemas.microsoft.com/office/drawing/2017/decorative" val="1"/>
              </a:ext>
            </a:extLst>
          </p:cNvPr>
          <p:cNvSpPr/>
          <p:nvPr/>
        </p:nvSpPr>
        <p:spPr>
          <a:xfrm>
            <a:off x="4748023" y="3499320"/>
            <a:ext cx="348496" cy="3484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3</a:t>
            </a:r>
          </a:p>
        </p:txBody>
      </p:sp>
    </p:spTree>
    <p:extLst>
      <p:ext uri="{BB962C8B-B14F-4D97-AF65-F5344CB8AC3E}">
        <p14:creationId xmlns:p14="http://schemas.microsoft.com/office/powerpoint/2010/main" val="1652778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025B-040A-E211-7A5A-180C0A949084}"/>
              </a:ext>
            </a:extLst>
          </p:cNvPr>
          <p:cNvSpPr>
            <a:spLocks noGrp="1"/>
          </p:cNvSpPr>
          <p:nvPr>
            <p:ph type="title"/>
          </p:nvPr>
        </p:nvSpPr>
        <p:spPr>
          <a:xfrm>
            <a:off x="2695776" y="857230"/>
            <a:ext cx="8520864" cy="1325563"/>
          </a:xfrm>
        </p:spPr>
        <p:txBody>
          <a:bodyPr>
            <a:noAutofit/>
          </a:bodyPr>
          <a:lstStyle/>
          <a:p>
            <a:r>
              <a:rPr kumimoji="0" lang="en-GB" sz="2400" i="0" u="none" strike="noStrike" kern="1200" cap="none" spc="0" normalizeH="0" baseline="0" noProof="0" dirty="0">
                <a:ln>
                  <a:noFill/>
                </a:ln>
                <a:solidFill>
                  <a:schemeClr val="tx1"/>
                </a:solidFill>
                <a:effectLst/>
                <a:uLnTx/>
                <a:uFillTx/>
                <a:latin typeface="Segoe UI" panose="020B0502040204020203" pitchFamily="34" charset="0"/>
                <a:cs typeface="Segoe UI" panose="020B0502040204020203" pitchFamily="34" charset="0"/>
              </a:rPr>
              <a:t>Always provide multiple means of representation. Add meaningful alternative (alt) text to all images, diagrams and tables.</a:t>
            </a:r>
            <a:endParaRPr lang="en-GB" sz="2400" dirty="0">
              <a:latin typeface="Segoe UI" panose="020B0502040204020203"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347C0C77-B595-C6A6-903F-71F2315F2ECD}"/>
              </a:ext>
            </a:extLst>
          </p:cNvPr>
          <p:cNvSpPr>
            <a:spLocks noGrp="1"/>
          </p:cNvSpPr>
          <p:nvPr>
            <p:ph idx="1"/>
          </p:nvPr>
        </p:nvSpPr>
        <p:spPr>
          <a:xfrm>
            <a:off x="2695775" y="4581337"/>
            <a:ext cx="8839200" cy="778628"/>
          </a:xfrm>
        </p:spPr>
        <p:txBody>
          <a:bodyPr>
            <a:noAutofit/>
          </a:bodyPr>
          <a:lstStyle/>
          <a:p>
            <a:pPr marL="0" indent="0">
              <a:buNone/>
            </a:pPr>
            <a:r>
              <a:rPr lang="en-GB" sz="2400" dirty="0">
                <a:latin typeface="Segoe UI" panose="020B0502040204020203" pitchFamily="34" charset="0"/>
                <a:cs typeface="Segoe UI" panose="020B0502040204020203" pitchFamily="34" charset="0"/>
              </a:rPr>
              <a:t>Avoid using one means of expression, especially when using media or explaining challenging concepts. Avoid unclear or overcomplex alt text.</a:t>
            </a:r>
          </a:p>
        </p:txBody>
      </p:sp>
      <p:pic>
        <p:nvPicPr>
          <p:cNvPr id="8" name="Graphic 7">
            <a:extLst>
              <a:ext uri="{FF2B5EF4-FFF2-40B4-BE49-F238E27FC236}">
                <a16:creationId xmlns:a16="http://schemas.microsoft.com/office/drawing/2014/main" id="{A52EFCA9-48FA-E760-A58F-FC8FD68093D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802504" y="4353781"/>
            <a:ext cx="1893271" cy="1467285"/>
          </a:xfrm>
          <a:prstGeom prst="rect">
            <a:avLst/>
          </a:prstGeom>
        </p:spPr>
      </p:pic>
      <p:pic>
        <p:nvPicPr>
          <p:cNvPr id="6" name="Graphic 18">
            <a:extLst>
              <a:ext uri="{FF2B5EF4-FFF2-40B4-BE49-F238E27FC236}">
                <a16:creationId xmlns:a16="http://schemas.microsoft.com/office/drawing/2014/main" id="{EE1542EE-A3BB-C2AA-DD4C-8F97A0DBB03A}"/>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802504" y="885165"/>
            <a:ext cx="1893271" cy="1383335"/>
          </a:xfrm>
          <a:prstGeom prst="rect">
            <a:avLst/>
          </a:prstGeom>
          <a:noFill/>
        </p:spPr>
      </p:pic>
      <p:cxnSp>
        <p:nvCxnSpPr>
          <p:cNvPr id="4" name="Straight Connector 3">
            <a:extLst>
              <a:ext uri="{FF2B5EF4-FFF2-40B4-BE49-F238E27FC236}">
                <a16:creationId xmlns:a16="http://schemas.microsoft.com/office/drawing/2014/main" id="{C353DFFB-E4AA-44DB-3054-01142DDB5EC0}"/>
              </a:ext>
              <a:ext uri="{C183D7F6-B498-43B3-948B-1728B52AA6E4}">
                <adec:decorative xmlns:adec="http://schemas.microsoft.com/office/drawing/2017/decorative" val="1"/>
              </a:ext>
            </a:extLst>
          </p:cNvPr>
          <p:cNvCxnSpPr>
            <a:cxnSpLocks/>
          </p:cNvCxnSpPr>
          <p:nvPr/>
        </p:nvCxnSpPr>
        <p:spPr>
          <a:xfrm>
            <a:off x="87085" y="3429000"/>
            <a:ext cx="11982995" cy="0"/>
          </a:xfrm>
          <a:prstGeom prst="line">
            <a:avLst/>
          </a:prstGeom>
          <a:ln w="762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4514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18">
            <a:extLst>
              <a:ext uri="{FF2B5EF4-FFF2-40B4-BE49-F238E27FC236}">
                <a16:creationId xmlns:a16="http://schemas.microsoft.com/office/drawing/2014/main" id="{DE0EFD07-9905-D356-9576-DD14039E285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601922" y="1288113"/>
            <a:ext cx="4092924" cy="3210523"/>
          </a:xfrm>
          <a:prstGeom prst="rect">
            <a:avLst/>
          </a:prstGeom>
          <a:noFill/>
          <a:ln cap="flat">
            <a:noFill/>
          </a:ln>
        </p:spPr>
      </p:pic>
      <p:sp>
        <p:nvSpPr>
          <p:cNvPr id="2" name="Title 1">
            <a:extLst>
              <a:ext uri="{FF2B5EF4-FFF2-40B4-BE49-F238E27FC236}">
                <a16:creationId xmlns:a16="http://schemas.microsoft.com/office/drawing/2014/main" id="{AB1C2121-AB29-9FE8-8B7C-15C46BE382E9}"/>
              </a:ext>
            </a:extLst>
          </p:cNvPr>
          <p:cNvSpPr>
            <a:spLocks noGrp="1"/>
          </p:cNvSpPr>
          <p:nvPr>
            <p:ph type="title"/>
          </p:nvPr>
        </p:nvSpPr>
        <p:spPr>
          <a:xfrm>
            <a:off x="531224" y="361747"/>
            <a:ext cx="4946467" cy="792284"/>
          </a:xfrm>
        </p:spPr>
        <p:txBody>
          <a:bodyPr>
            <a:normAutofit/>
          </a:bodyPr>
          <a:lstStyle/>
          <a:p>
            <a:r>
              <a:rPr lang="en-GB" sz="3200" b="1" dirty="0">
                <a:latin typeface="Segoe UI" panose="020B0502040204020203" pitchFamily="34" charset="0"/>
                <a:cs typeface="Segoe UI" panose="020B0502040204020203" pitchFamily="34" charset="0"/>
              </a:rPr>
              <a:t>Why (alt) text matters...</a:t>
            </a:r>
          </a:p>
        </p:txBody>
      </p:sp>
      <p:sp>
        <p:nvSpPr>
          <p:cNvPr id="3" name="Content Placeholder 2">
            <a:extLst>
              <a:ext uri="{FF2B5EF4-FFF2-40B4-BE49-F238E27FC236}">
                <a16:creationId xmlns:a16="http://schemas.microsoft.com/office/drawing/2014/main" id="{9686042A-EA53-940F-3695-BE08D773B754}"/>
              </a:ext>
            </a:extLst>
          </p:cNvPr>
          <p:cNvSpPr>
            <a:spLocks noGrp="1"/>
          </p:cNvSpPr>
          <p:nvPr>
            <p:ph idx="1"/>
          </p:nvPr>
        </p:nvSpPr>
        <p:spPr>
          <a:xfrm>
            <a:off x="5086092" y="1409200"/>
            <a:ext cx="6896901" cy="2890044"/>
          </a:xfrm>
        </p:spPr>
        <p:txBody>
          <a:bodyPr>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Provide textual alternatives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If you are using specialist communication techniques like images, tables or multimedia, always ensure the same information is provided in an alternative textual format.</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0" i="0" u="none" strike="noStrike" kern="1200" cap="none" spc="0" baseline="0" dirty="0">
              <a:solidFill>
                <a:srgbClr val="969696"/>
              </a:solidFill>
              <a:uFillTx/>
              <a:latin typeface="Segoe UI" panose="020B0502040204020203" pitchFamily="34" charset="0"/>
              <a:ea typeface="Arial Unicode MS" pitchFamily="34"/>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Be specific, and succinct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If you are writing a textual alternatives, focus on a brief description that provides an equivalent meaning for users unable to access the image or media source.</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Multiple representation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If you are ever explaining a challenging concept or are providing important, provide more than one way to help student understand it.</a:t>
            </a:r>
          </a:p>
        </p:txBody>
      </p:sp>
      <p:sp>
        <p:nvSpPr>
          <p:cNvPr id="6" name="TextBox 20">
            <a:extLst>
              <a:ext uri="{FF2B5EF4-FFF2-40B4-BE49-F238E27FC236}">
                <a16:creationId xmlns:a16="http://schemas.microsoft.com/office/drawing/2014/main" id="{FE4FAA54-9F8B-266C-0E21-1C4E14C42E9D}"/>
              </a:ext>
            </a:extLst>
          </p:cNvPr>
          <p:cNvSpPr txBox="1">
            <a:spLocks/>
          </p:cNvSpPr>
          <p:nvPr/>
        </p:nvSpPr>
        <p:spPr>
          <a:xfrm>
            <a:off x="531224" y="4875339"/>
            <a:ext cx="11564981" cy="1231106"/>
          </a:xfrm>
          <a:prstGeom prst="rect">
            <a:avLst/>
          </a:prstGeom>
          <a:noFill/>
          <a:ln cap="flat">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ctr">
              <a:lnSpc>
                <a:spcPct val="100000"/>
              </a:lnSpc>
              <a:spcBef>
                <a:spcPts val="0"/>
              </a:spcBef>
              <a:defRPr sz="1800" b="0" i="0" u="none" strike="noStrike" kern="0" cap="none" spc="0" baseline="0">
                <a:solidFill>
                  <a:srgbClr val="000000"/>
                </a:solidFill>
                <a:uFillTx/>
              </a:defRPr>
            </a:pPr>
            <a:r>
              <a:rPr lang="en-GB" sz="1800" b="1" dirty="0">
                <a:solidFill>
                  <a:srgbClr val="000000"/>
                </a:solidFill>
                <a:latin typeface="Segoe UI" panose="020B0502040204020203" pitchFamily="34" charset="0"/>
                <a:ea typeface="+mn-ea"/>
                <a:cs typeface="Segoe UI" panose="020B0502040204020203" pitchFamily="34" charset="0"/>
              </a:rPr>
              <a:t>Design for understanding</a:t>
            </a:r>
          </a:p>
          <a:p>
            <a:pPr fontAlgn="ctr">
              <a:lnSpc>
                <a:spcPct val="100000"/>
              </a:lnSpc>
              <a:spcBef>
                <a:spcPts val="0"/>
              </a:spcBef>
              <a:defRPr sz="1800" b="0" i="0" u="none" strike="noStrike" kern="0" cap="none" spc="0" baseline="0">
                <a:solidFill>
                  <a:srgbClr val="000000"/>
                </a:solidFill>
                <a:uFillTx/>
              </a:defRPr>
            </a:pPr>
            <a:r>
              <a:rPr lang="en-GB" sz="1400" dirty="0">
                <a:solidFill>
                  <a:srgbClr val="000000"/>
                </a:solidFill>
                <a:latin typeface="Segoe UI" panose="020B0502040204020203" pitchFamily="34" charset="0"/>
                <a:ea typeface="+mn-ea"/>
                <a:cs typeface="Segoe UI" panose="020B0502040204020203" pitchFamily="34" charset="0"/>
              </a:rPr>
              <a:t>Learns will always have different ways in which they are able to perceive and comprehend information. Instead of focusing on one way to communicate, you should always ensure you use multiple means of representation. This means providing textual alternatives for any non-text content. It also includes the use of multiple approaches, explanations or examples to explain a concept, allowing learners multiple opportunities to grasp it. </a:t>
            </a:r>
            <a:r>
              <a:rPr lang="en-GB" sz="1400" dirty="0">
                <a:solidFill>
                  <a:srgbClr val="000000"/>
                </a:solidFill>
                <a:latin typeface="Segoe UI" panose="020B0502040204020203" pitchFamily="34" charset="0"/>
                <a:ea typeface="+mn-ea"/>
                <a:cs typeface="Segoe UI" panose="020B0502040204020203" pitchFamily="34" charset="0"/>
                <a:hlinkClick r:id="rId4"/>
              </a:rPr>
              <a:t>Find out more about alt text</a:t>
            </a:r>
            <a:endParaRPr lang="en-GB" sz="1400" dirty="0">
              <a:solidFill>
                <a:srgbClr val="000000"/>
              </a:solidFill>
              <a:latin typeface="Segoe UI" panose="020B0502040204020203" pitchFamily="34" charset="0"/>
              <a:ea typeface="+mn-ea"/>
              <a:cs typeface="Segoe UI" panose="020B0502040204020203" pitchFamily="34" charset="0"/>
            </a:endParaRPr>
          </a:p>
        </p:txBody>
      </p:sp>
      <p:sp>
        <p:nvSpPr>
          <p:cNvPr id="7" name="Oval 27">
            <a:extLst>
              <a:ext uri="{FF2B5EF4-FFF2-40B4-BE49-F238E27FC236}">
                <a16:creationId xmlns:a16="http://schemas.microsoft.com/office/drawing/2014/main" id="{91E806B0-3FEE-9FD7-9C68-909297D6DAB9}"/>
              </a:ext>
              <a:ext uri="{C183D7F6-B498-43B3-948B-1728B52AA6E4}">
                <adec:decorative xmlns:adec="http://schemas.microsoft.com/office/drawing/2017/decorative" val="1"/>
              </a:ext>
            </a:extLst>
          </p:cNvPr>
          <p:cNvSpPr/>
          <p:nvPr/>
        </p:nvSpPr>
        <p:spPr>
          <a:xfrm>
            <a:off x="4748024" y="1408368"/>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1</a:t>
            </a:r>
          </a:p>
        </p:txBody>
      </p:sp>
      <p:sp>
        <p:nvSpPr>
          <p:cNvPr id="8" name="Oval 27">
            <a:extLst>
              <a:ext uri="{FF2B5EF4-FFF2-40B4-BE49-F238E27FC236}">
                <a16:creationId xmlns:a16="http://schemas.microsoft.com/office/drawing/2014/main" id="{0BB3814B-C985-EC3B-7863-CA553BF35672}"/>
              </a:ext>
              <a:ext uri="{C183D7F6-B498-43B3-948B-1728B52AA6E4}">
                <adec:decorative xmlns:adec="http://schemas.microsoft.com/office/drawing/2017/decorative" val="1"/>
              </a:ext>
            </a:extLst>
          </p:cNvPr>
          <p:cNvSpPr/>
          <p:nvPr/>
        </p:nvSpPr>
        <p:spPr>
          <a:xfrm>
            <a:off x="4748024" y="2672175"/>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2</a:t>
            </a:r>
          </a:p>
        </p:txBody>
      </p:sp>
      <p:sp>
        <p:nvSpPr>
          <p:cNvPr id="9" name="Oval 27">
            <a:extLst>
              <a:ext uri="{FF2B5EF4-FFF2-40B4-BE49-F238E27FC236}">
                <a16:creationId xmlns:a16="http://schemas.microsoft.com/office/drawing/2014/main" id="{D8A216F4-6315-1199-8289-66093C73021C}"/>
              </a:ext>
              <a:ext uri="{C183D7F6-B498-43B3-948B-1728B52AA6E4}">
                <adec:decorative xmlns:adec="http://schemas.microsoft.com/office/drawing/2017/decorative" val="1"/>
              </a:ext>
            </a:extLst>
          </p:cNvPr>
          <p:cNvSpPr/>
          <p:nvPr/>
        </p:nvSpPr>
        <p:spPr>
          <a:xfrm>
            <a:off x="4767832" y="3738645"/>
            <a:ext cx="348496" cy="3484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3</a:t>
            </a:r>
          </a:p>
        </p:txBody>
      </p:sp>
    </p:spTree>
    <p:extLst>
      <p:ext uri="{BB962C8B-B14F-4D97-AF65-F5344CB8AC3E}">
        <p14:creationId xmlns:p14="http://schemas.microsoft.com/office/powerpoint/2010/main" val="1697734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025B-040A-E211-7A5A-180C0A949084}"/>
              </a:ext>
            </a:extLst>
          </p:cNvPr>
          <p:cNvSpPr>
            <a:spLocks noGrp="1"/>
          </p:cNvSpPr>
          <p:nvPr>
            <p:ph type="title"/>
          </p:nvPr>
        </p:nvSpPr>
        <p:spPr>
          <a:xfrm>
            <a:off x="2695776" y="857230"/>
            <a:ext cx="8520864" cy="1325563"/>
          </a:xfrm>
        </p:spPr>
        <p:txBody>
          <a:bodyPr>
            <a:noAutofit/>
          </a:bodyPr>
          <a:lstStyle/>
          <a:p>
            <a:r>
              <a:rPr lang="en-GB" sz="2400" dirty="0">
                <a:latin typeface="Segoe UI" panose="020B0502040204020203" pitchFamily="34" charset="0"/>
                <a:cs typeface="Segoe UI" panose="020B0502040204020203" pitchFamily="34" charset="0"/>
              </a:rPr>
              <a:t>Always use a readable font, sentence case and a suitable font size – at least 12pt for web and print.</a:t>
            </a:r>
          </a:p>
        </p:txBody>
      </p:sp>
      <p:sp>
        <p:nvSpPr>
          <p:cNvPr id="3" name="Content Placeholder 2">
            <a:extLst>
              <a:ext uri="{FF2B5EF4-FFF2-40B4-BE49-F238E27FC236}">
                <a16:creationId xmlns:a16="http://schemas.microsoft.com/office/drawing/2014/main" id="{347C0C77-B595-C6A6-903F-71F2315F2ECD}"/>
              </a:ext>
            </a:extLst>
          </p:cNvPr>
          <p:cNvSpPr>
            <a:spLocks noGrp="1"/>
          </p:cNvSpPr>
          <p:nvPr>
            <p:ph idx="1"/>
          </p:nvPr>
        </p:nvSpPr>
        <p:spPr>
          <a:xfrm>
            <a:off x="2769326" y="4595853"/>
            <a:ext cx="8839200" cy="938255"/>
          </a:xfrm>
        </p:spPr>
        <p:txBody>
          <a:bodyPr>
            <a:normAutofit/>
          </a:bodyPr>
          <a:lstStyle/>
          <a:p>
            <a:pPr marL="0" indent="0">
              <a:buNone/>
            </a:pPr>
            <a:r>
              <a:rPr lang="en-GB" sz="2400" dirty="0">
                <a:latin typeface="Segoe UI" panose="020B0502040204020203" pitchFamily="34" charset="0"/>
                <a:cs typeface="Segoe UI" panose="020B0502040204020203" pitchFamily="34" charset="0"/>
              </a:rPr>
              <a:t>Avoid difficult to read text. Do not use as all capitals, small font sizes and cursive or script fonts.</a:t>
            </a:r>
          </a:p>
        </p:txBody>
      </p:sp>
      <p:cxnSp>
        <p:nvCxnSpPr>
          <p:cNvPr id="4" name="Straight Connector 3">
            <a:extLst>
              <a:ext uri="{FF2B5EF4-FFF2-40B4-BE49-F238E27FC236}">
                <a16:creationId xmlns:a16="http://schemas.microsoft.com/office/drawing/2014/main" id="{C353DFFB-E4AA-44DB-3054-01142DDB5EC0}"/>
              </a:ext>
              <a:ext uri="{C183D7F6-B498-43B3-948B-1728B52AA6E4}">
                <adec:decorative xmlns:adec="http://schemas.microsoft.com/office/drawing/2017/decorative" val="1"/>
              </a:ext>
            </a:extLst>
          </p:cNvPr>
          <p:cNvCxnSpPr>
            <a:cxnSpLocks/>
          </p:cNvCxnSpPr>
          <p:nvPr/>
        </p:nvCxnSpPr>
        <p:spPr>
          <a:xfrm>
            <a:off x="87085" y="3429000"/>
            <a:ext cx="11982995" cy="0"/>
          </a:xfrm>
          <a:prstGeom prst="line">
            <a:avLst/>
          </a:prstGeom>
          <a:ln w="76200">
            <a:prstDash val="dash"/>
          </a:ln>
        </p:spPr>
        <p:style>
          <a:lnRef idx="1">
            <a:schemeClr val="dk1"/>
          </a:lnRef>
          <a:fillRef idx="0">
            <a:schemeClr val="dk1"/>
          </a:fillRef>
          <a:effectRef idx="0">
            <a:schemeClr val="dk1"/>
          </a:effectRef>
          <a:fontRef idx="minor">
            <a:schemeClr val="tx1"/>
          </a:fontRef>
        </p:style>
      </p:cxnSp>
      <p:pic>
        <p:nvPicPr>
          <p:cNvPr id="6" name="Graphic 18">
            <a:extLst>
              <a:ext uri="{FF2B5EF4-FFF2-40B4-BE49-F238E27FC236}">
                <a16:creationId xmlns:a16="http://schemas.microsoft.com/office/drawing/2014/main" id="{26C94850-EA5D-88F8-ADD1-CFACDB9B00C1}"/>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2506" y="857230"/>
            <a:ext cx="1893270" cy="1467284"/>
          </a:xfrm>
          <a:prstGeom prst="rect">
            <a:avLst/>
          </a:prstGeom>
          <a:noFill/>
        </p:spPr>
      </p:pic>
      <p:pic>
        <p:nvPicPr>
          <p:cNvPr id="11" name="Graphic 10">
            <a:extLst>
              <a:ext uri="{FF2B5EF4-FFF2-40B4-BE49-F238E27FC236}">
                <a16:creationId xmlns:a16="http://schemas.microsoft.com/office/drawing/2014/main" id="{DB04FCDB-02B5-CFF3-FE17-A92E933903F1}"/>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2506" y="4331338"/>
            <a:ext cx="1893270" cy="1467284"/>
          </a:xfrm>
          <a:prstGeom prst="rect">
            <a:avLst/>
          </a:prstGeom>
        </p:spPr>
      </p:pic>
    </p:spTree>
    <p:extLst>
      <p:ext uri="{BB962C8B-B14F-4D97-AF65-F5344CB8AC3E}">
        <p14:creationId xmlns:p14="http://schemas.microsoft.com/office/powerpoint/2010/main" val="2069884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025B-040A-E211-7A5A-180C0A949084}"/>
              </a:ext>
            </a:extLst>
          </p:cNvPr>
          <p:cNvSpPr>
            <a:spLocks noGrp="1"/>
          </p:cNvSpPr>
          <p:nvPr>
            <p:ph type="title"/>
          </p:nvPr>
        </p:nvSpPr>
        <p:spPr>
          <a:xfrm>
            <a:off x="2695776" y="857230"/>
            <a:ext cx="8520864" cy="1325563"/>
          </a:xfrm>
        </p:spPr>
        <p:txBody>
          <a:bodyPr>
            <a:noAutofit/>
          </a:bodyPr>
          <a:lstStyle/>
          <a:p>
            <a:r>
              <a:rPr kumimoji="0" lang="en-GB" sz="2400" i="0" u="none" strike="noStrike" kern="1200" cap="none" spc="0" normalizeH="0" baseline="0" noProof="0" dirty="0">
                <a:ln>
                  <a:noFill/>
                </a:ln>
                <a:solidFill>
                  <a:schemeClr val="tx1"/>
                </a:solidFill>
                <a:effectLst/>
                <a:uLnTx/>
                <a:uFillTx/>
                <a:latin typeface="Segoe UI" panose="020B0502040204020203" pitchFamily="34" charset="0"/>
                <a:cs typeface="Segoe UI" panose="020B0502040204020203" pitchFamily="34" charset="0"/>
              </a:rPr>
              <a:t>Always provide transcripts or captions for audio and video. Narrate video descriptively.</a:t>
            </a:r>
            <a:endParaRPr lang="en-GB" sz="2400" dirty="0">
              <a:latin typeface="Segoe UI" panose="020B0502040204020203"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347C0C77-B595-C6A6-903F-71F2315F2ECD}"/>
              </a:ext>
            </a:extLst>
          </p:cNvPr>
          <p:cNvSpPr>
            <a:spLocks noGrp="1"/>
          </p:cNvSpPr>
          <p:nvPr>
            <p:ph idx="1"/>
          </p:nvPr>
        </p:nvSpPr>
        <p:spPr>
          <a:xfrm>
            <a:off x="2695775" y="4581337"/>
            <a:ext cx="8839200" cy="778628"/>
          </a:xfrm>
        </p:spPr>
        <p:txBody>
          <a:bodyPr>
            <a:noAutofit/>
          </a:bodyPr>
          <a:lstStyle/>
          <a:p>
            <a:pPr marL="0" indent="0">
              <a:buNone/>
            </a:pPr>
            <a:r>
              <a:rPr lang="en-GB" sz="2400" dirty="0">
                <a:latin typeface="Segoe UI" panose="020B0502040204020203" pitchFamily="34" charset="0"/>
                <a:cs typeface="Segoe UI" panose="020B0502040204020203" pitchFamily="34" charset="0"/>
              </a:rPr>
              <a:t>Avoid providing audio and video without an alternative representation.</a:t>
            </a:r>
          </a:p>
        </p:txBody>
      </p:sp>
      <p:pic>
        <p:nvPicPr>
          <p:cNvPr id="7" name="Graphic 6">
            <a:extLst>
              <a:ext uri="{FF2B5EF4-FFF2-40B4-BE49-F238E27FC236}">
                <a16:creationId xmlns:a16="http://schemas.microsoft.com/office/drawing/2014/main" id="{3362025C-9CEE-0EE8-1A75-CAC9C329843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802502" y="4353781"/>
            <a:ext cx="1893271" cy="1467285"/>
          </a:xfrm>
          <a:prstGeom prst="rect">
            <a:avLst/>
          </a:prstGeom>
        </p:spPr>
      </p:pic>
      <p:pic>
        <p:nvPicPr>
          <p:cNvPr id="5" name="Graphic 18">
            <a:extLst>
              <a:ext uri="{FF2B5EF4-FFF2-40B4-BE49-F238E27FC236}">
                <a16:creationId xmlns:a16="http://schemas.microsoft.com/office/drawing/2014/main" id="{986315DE-F2ED-611A-F615-74F2EC825D23}"/>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802503" y="885165"/>
            <a:ext cx="1893271" cy="1406413"/>
          </a:xfrm>
          <a:prstGeom prst="rect">
            <a:avLst/>
          </a:prstGeom>
          <a:noFill/>
        </p:spPr>
      </p:pic>
      <p:cxnSp>
        <p:nvCxnSpPr>
          <p:cNvPr id="4" name="Straight Connector 3">
            <a:extLst>
              <a:ext uri="{FF2B5EF4-FFF2-40B4-BE49-F238E27FC236}">
                <a16:creationId xmlns:a16="http://schemas.microsoft.com/office/drawing/2014/main" id="{C353DFFB-E4AA-44DB-3054-01142DDB5EC0}"/>
              </a:ext>
              <a:ext uri="{C183D7F6-B498-43B3-948B-1728B52AA6E4}">
                <adec:decorative xmlns:adec="http://schemas.microsoft.com/office/drawing/2017/decorative" val="1"/>
              </a:ext>
            </a:extLst>
          </p:cNvPr>
          <p:cNvCxnSpPr>
            <a:cxnSpLocks/>
          </p:cNvCxnSpPr>
          <p:nvPr/>
        </p:nvCxnSpPr>
        <p:spPr>
          <a:xfrm>
            <a:off x="87085" y="3429000"/>
            <a:ext cx="11982995" cy="0"/>
          </a:xfrm>
          <a:prstGeom prst="line">
            <a:avLst/>
          </a:prstGeom>
          <a:ln w="762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30775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18">
            <a:extLst>
              <a:ext uri="{FF2B5EF4-FFF2-40B4-BE49-F238E27FC236}">
                <a16:creationId xmlns:a16="http://schemas.microsoft.com/office/drawing/2014/main" id="{42B4E557-7457-A4B4-3374-9DAFC5E8EDC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584504" y="1286835"/>
            <a:ext cx="4136374" cy="3194405"/>
          </a:xfrm>
          <a:prstGeom prst="rect">
            <a:avLst/>
          </a:prstGeom>
          <a:noFill/>
        </p:spPr>
      </p:pic>
      <p:sp>
        <p:nvSpPr>
          <p:cNvPr id="2" name="Title 1">
            <a:extLst>
              <a:ext uri="{FF2B5EF4-FFF2-40B4-BE49-F238E27FC236}">
                <a16:creationId xmlns:a16="http://schemas.microsoft.com/office/drawing/2014/main" id="{AB1C2121-AB29-9FE8-8B7C-15C46BE382E9}"/>
              </a:ext>
            </a:extLst>
          </p:cNvPr>
          <p:cNvSpPr>
            <a:spLocks noGrp="1"/>
          </p:cNvSpPr>
          <p:nvPr>
            <p:ph type="title"/>
          </p:nvPr>
        </p:nvSpPr>
        <p:spPr>
          <a:xfrm>
            <a:off x="531224" y="361747"/>
            <a:ext cx="4946467" cy="792284"/>
          </a:xfrm>
        </p:spPr>
        <p:txBody>
          <a:bodyPr>
            <a:normAutofit/>
          </a:bodyPr>
          <a:lstStyle/>
          <a:p>
            <a:r>
              <a:rPr lang="en-GB" sz="3200" b="1" dirty="0">
                <a:latin typeface="Segoe UI" panose="020B0502040204020203" pitchFamily="34" charset="0"/>
                <a:cs typeface="Segoe UI" panose="020B0502040204020203" pitchFamily="34" charset="0"/>
              </a:rPr>
              <a:t>Why transcripts matter...</a:t>
            </a:r>
          </a:p>
        </p:txBody>
      </p:sp>
      <p:sp>
        <p:nvSpPr>
          <p:cNvPr id="3" name="Content Placeholder 2">
            <a:extLst>
              <a:ext uri="{FF2B5EF4-FFF2-40B4-BE49-F238E27FC236}">
                <a16:creationId xmlns:a16="http://schemas.microsoft.com/office/drawing/2014/main" id="{9686042A-EA53-940F-3695-BE08D773B754}"/>
              </a:ext>
            </a:extLst>
          </p:cNvPr>
          <p:cNvSpPr>
            <a:spLocks noGrp="1"/>
          </p:cNvSpPr>
          <p:nvPr>
            <p:ph idx="1"/>
          </p:nvPr>
        </p:nvSpPr>
        <p:spPr>
          <a:xfrm>
            <a:off x="5086092" y="1409200"/>
            <a:ext cx="6896901" cy="2890044"/>
          </a:xfrm>
        </p:spPr>
        <p:txBody>
          <a:bodyPr>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Captions for multimedia</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Any visual and audio multimedia must include captions – a text version of the speech that is synchronised to the corresponding timeframe in the multimedia source.</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0" i="0" u="none" strike="noStrike" kern="1200" cap="none" spc="0" baseline="0" dirty="0">
              <a:solidFill>
                <a:srgbClr val="969696"/>
              </a:solidFill>
              <a:uFillTx/>
              <a:latin typeface="Segoe UI" panose="020B0502040204020203" pitchFamily="34" charset="0"/>
              <a:ea typeface="Arial Unicode MS" pitchFamily="34"/>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Transcripts for multimedia</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For optimal accessibility, you should also provide a transcript for multimedia content. This provides a textual alternative for anyone, and also enhances searchability.</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Descriptive narration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Descriptive narration can help users with visual disabilities to perceive information that is only presented visually. This can be done via a separate audio description track.</a:t>
            </a:r>
          </a:p>
        </p:txBody>
      </p:sp>
      <p:sp>
        <p:nvSpPr>
          <p:cNvPr id="6" name="TextBox 20">
            <a:extLst>
              <a:ext uri="{FF2B5EF4-FFF2-40B4-BE49-F238E27FC236}">
                <a16:creationId xmlns:a16="http://schemas.microsoft.com/office/drawing/2014/main" id="{FE4FAA54-9F8B-266C-0E21-1C4E14C42E9D}"/>
              </a:ext>
            </a:extLst>
          </p:cNvPr>
          <p:cNvSpPr txBox="1">
            <a:spLocks/>
          </p:cNvSpPr>
          <p:nvPr/>
        </p:nvSpPr>
        <p:spPr>
          <a:xfrm>
            <a:off x="531224" y="4875339"/>
            <a:ext cx="11564981" cy="1231106"/>
          </a:xfrm>
          <a:prstGeom prst="rect">
            <a:avLst/>
          </a:prstGeom>
          <a:noFill/>
          <a:ln cap="flat">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ctr">
              <a:lnSpc>
                <a:spcPct val="100000"/>
              </a:lnSpc>
              <a:spcBef>
                <a:spcPts val="0"/>
              </a:spcBef>
              <a:defRPr sz="1800" b="0" i="0" u="none" strike="noStrike" kern="0" cap="none" spc="0" baseline="0">
                <a:solidFill>
                  <a:srgbClr val="000000"/>
                </a:solidFill>
                <a:uFillTx/>
              </a:defRPr>
            </a:pPr>
            <a:r>
              <a:rPr lang="en-GB" sz="1800" b="1" dirty="0">
                <a:solidFill>
                  <a:srgbClr val="000000"/>
                </a:solidFill>
                <a:latin typeface="Segoe UI" panose="020B0502040204020203" pitchFamily="34" charset="0"/>
                <a:ea typeface="+mn-ea"/>
                <a:cs typeface="Segoe UI" panose="020B0502040204020203" pitchFamily="34" charset="0"/>
              </a:rPr>
              <a:t>Design for inclusivity</a:t>
            </a:r>
          </a:p>
          <a:p>
            <a:pPr fontAlgn="ctr">
              <a:lnSpc>
                <a:spcPct val="100000"/>
              </a:lnSpc>
              <a:spcBef>
                <a:spcPts val="0"/>
              </a:spcBef>
              <a:defRPr sz="1800" b="0" i="0" u="none" strike="noStrike" kern="0" cap="none" spc="0" baseline="0">
                <a:solidFill>
                  <a:srgbClr val="000000"/>
                </a:solidFill>
                <a:uFillTx/>
              </a:defRPr>
            </a:pPr>
            <a:r>
              <a:rPr lang="en-GB" sz="1400" dirty="0">
                <a:solidFill>
                  <a:srgbClr val="000000"/>
                </a:solidFill>
                <a:latin typeface="Segoe UI" panose="020B0502040204020203" pitchFamily="34" charset="0"/>
                <a:ea typeface="+mn-ea"/>
                <a:cs typeface="Segoe UI" panose="020B0502040204020203" pitchFamily="34" charset="0"/>
              </a:rPr>
              <a:t>Captions, transcripts and descriptive narration are vital for anyone with hearing and/or visual disabilities. They also benefit learners that struggle with the language or the accent of a speaker. Captions and transcripts can benefit learners based in busy or noisy environments – or spaces where they may not have access to audio speakers. Your captions and transcripts should provide equivalent text to the spoken words and other audio information. They should also be accessible and readily available – users shouldn’t have to request them. </a:t>
            </a:r>
            <a:r>
              <a:rPr lang="en-GB" sz="1400" dirty="0">
                <a:solidFill>
                  <a:srgbClr val="000000"/>
                </a:solidFill>
                <a:latin typeface="Segoe UI" panose="020B0502040204020203" pitchFamily="34" charset="0"/>
                <a:ea typeface="+mn-ea"/>
                <a:cs typeface="Segoe UI" panose="020B0502040204020203" pitchFamily="34" charset="0"/>
                <a:hlinkClick r:id="rId4"/>
              </a:rPr>
              <a:t>Find out more about transcripts </a:t>
            </a:r>
            <a:endParaRPr lang="en-GB" sz="1400" dirty="0">
              <a:solidFill>
                <a:srgbClr val="000000"/>
              </a:solidFill>
              <a:latin typeface="Segoe UI" panose="020B0502040204020203" pitchFamily="34" charset="0"/>
              <a:ea typeface="+mn-ea"/>
              <a:cs typeface="Segoe UI" panose="020B0502040204020203" pitchFamily="34" charset="0"/>
            </a:endParaRPr>
          </a:p>
        </p:txBody>
      </p:sp>
      <p:sp>
        <p:nvSpPr>
          <p:cNvPr id="7" name="Oval 27">
            <a:extLst>
              <a:ext uri="{FF2B5EF4-FFF2-40B4-BE49-F238E27FC236}">
                <a16:creationId xmlns:a16="http://schemas.microsoft.com/office/drawing/2014/main" id="{91E806B0-3FEE-9FD7-9C68-909297D6DAB9}"/>
              </a:ext>
              <a:ext uri="{C183D7F6-B498-43B3-948B-1728B52AA6E4}">
                <adec:decorative xmlns:adec="http://schemas.microsoft.com/office/drawing/2017/decorative" val="1"/>
              </a:ext>
            </a:extLst>
          </p:cNvPr>
          <p:cNvSpPr/>
          <p:nvPr/>
        </p:nvSpPr>
        <p:spPr>
          <a:xfrm>
            <a:off x="4748024" y="1408368"/>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1</a:t>
            </a:r>
          </a:p>
        </p:txBody>
      </p:sp>
      <p:sp>
        <p:nvSpPr>
          <p:cNvPr id="8" name="Oval 27">
            <a:extLst>
              <a:ext uri="{FF2B5EF4-FFF2-40B4-BE49-F238E27FC236}">
                <a16:creationId xmlns:a16="http://schemas.microsoft.com/office/drawing/2014/main" id="{0BB3814B-C985-EC3B-7863-CA553BF35672}"/>
              </a:ext>
              <a:ext uri="{C183D7F6-B498-43B3-948B-1728B52AA6E4}">
                <adec:decorative xmlns:adec="http://schemas.microsoft.com/office/drawing/2017/decorative" val="1"/>
              </a:ext>
            </a:extLst>
          </p:cNvPr>
          <p:cNvSpPr/>
          <p:nvPr/>
        </p:nvSpPr>
        <p:spPr>
          <a:xfrm>
            <a:off x="4748024" y="2471880"/>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2</a:t>
            </a:r>
          </a:p>
        </p:txBody>
      </p:sp>
      <p:sp>
        <p:nvSpPr>
          <p:cNvPr id="9" name="Oval 27">
            <a:extLst>
              <a:ext uri="{FF2B5EF4-FFF2-40B4-BE49-F238E27FC236}">
                <a16:creationId xmlns:a16="http://schemas.microsoft.com/office/drawing/2014/main" id="{D8A216F4-6315-1199-8289-66093C73021C}"/>
              </a:ext>
              <a:ext uri="{C183D7F6-B498-43B3-948B-1728B52AA6E4}">
                <adec:decorative xmlns:adec="http://schemas.microsoft.com/office/drawing/2017/decorative" val="1"/>
              </a:ext>
            </a:extLst>
          </p:cNvPr>
          <p:cNvSpPr/>
          <p:nvPr/>
        </p:nvSpPr>
        <p:spPr>
          <a:xfrm>
            <a:off x="4767832" y="3547052"/>
            <a:ext cx="348496" cy="3484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3</a:t>
            </a:r>
          </a:p>
        </p:txBody>
      </p:sp>
    </p:spTree>
    <p:extLst>
      <p:ext uri="{BB962C8B-B14F-4D97-AF65-F5344CB8AC3E}">
        <p14:creationId xmlns:p14="http://schemas.microsoft.com/office/powerpoint/2010/main" val="2529207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025B-040A-E211-7A5A-180C0A949084}"/>
              </a:ext>
            </a:extLst>
          </p:cNvPr>
          <p:cNvSpPr>
            <a:spLocks noGrp="1"/>
          </p:cNvSpPr>
          <p:nvPr>
            <p:ph type="title"/>
          </p:nvPr>
        </p:nvSpPr>
        <p:spPr>
          <a:xfrm>
            <a:off x="2695776" y="857230"/>
            <a:ext cx="8520864" cy="1325563"/>
          </a:xfrm>
        </p:spPr>
        <p:txBody>
          <a:bodyPr>
            <a:noAutofit/>
          </a:bodyPr>
          <a:lstStyle/>
          <a:p>
            <a:r>
              <a:rPr kumimoji="0" lang="en-GB" sz="2400" i="0" u="none" strike="noStrike" kern="1200" cap="none" spc="0" normalizeH="0" baseline="0" noProof="0" dirty="0">
                <a:ln>
                  <a:noFill/>
                </a:ln>
                <a:solidFill>
                  <a:schemeClr val="tx1"/>
                </a:solidFill>
                <a:effectLst/>
                <a:uLnTx/>
                <a:uFillTx/>
                <a:latin typeface="Segoe UI" panose="020B0502040204020203" pitchFamily="34" charset="0"/>
                <a:cs typeface="Segoe UI" panose="020B0502040204020203" pitchFamily="34" charset="0"/>
              </a:rPr>
              <a:t>Always allow user control for media and navigation. Ensure all content can be navigated with a keyboard.</a:t>
            </a:r>
            <a:endParaRPr lang="en-GB" sz="2400" dirty="0">
              <a:latin typeface="Segoe UI" panose="020B0502040204020203"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347C0C77-B595-C6A6-903F-71F2315F2ECD}"/>
              </a:ext>
            </a:extLst>
          </p:cNvPr>
          <p:cNvSpPr>
            <a:spLocks noGrp="1"/>
          </p:cNvSpPr>
          <p:nvPr>
            <p:ph idx="1"/>
          </p:nvPr>
        </p:nvSpPr>
        <p:spPr>
          <a:xfrm>
            <a:off x="2695775" y="4581337"/>
            <a:ext cx="8839200" cy="778628"/>
          </a:xfrm>
        </p:spPr>
        <p:txBody>
          <a:bodyPr>
            <a:noAutofit/>
          </a:bodyPr>
          <a:lstStyle/>
          <a:p>
            <a:pPr marL="0" indent="0">
              <a:buNone/>
            </a:pPr>
            <a:r>
              <a:rPr lang="en-GB" sz="2400" dirty="0">
                <a:latin typeface="Segoe UI" panose="020B0502040204020203" pitchFamily="34" charset="0"/>
                <a:cs typeface="Segoe UI" panose="020B0502040204020203" pitchFamily="34" charset="0"/>
              </a:rPr>
              <a:t>Avoid automatically playing media content and forcing control by use of a mouse or touch screen alone.</a:t>
            </a:r>
          </a:p>
        </p:txBody>
      </p:sp>
      <p:pic>
        <p:nvPicPr>
          <p:cNvPr id="8" name="Graphic 7">
            <a:extLst>
              <a:ext uri="{FF2B5EF4-FFF2-40B4-BE49-F238E27FC236}">
                <a16:creationId xmlns:a16="http://schemas.microsoft.com/office/drawing/2014/main" id="{C1B7DFCA-ADD9-BD25-04F9-2DC8CEE958A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802500" y="4353781"/>
            <a:ext cx="1893272" cy="1467285"/>
          </a:xfrm>
          <a:prstGeom prst="rect">
            <a:avLst/>
          </a:prstGeom>
        </p:spPr>
      </p:pic>
      <p:pic>
        <p:nvPicPr>
          <p:cNvPr id="6" name="Graphic 18">
            <a:extLst>
              <a:ext uri="{FF2B5EF4-FFF2-40B4-BE49-F238E27FC236}">
                <a16:creationId xmlns:a16="http://schemas.microsoft.com/office/drawing/2014/main" id="{8A4CE005-9FE7-CD81-1E53-02F6451A3973}"/>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802502" y="888022"/>
            <a:ext cx="1915604" cy="1431491"/>
          </a:xfrm>
          <a:prstGeom prst="rect">
            <a:avLst/>
          </a:prstGeom>
          <a:noFill/>
        </p:spPr>
      </p:pic>
      <p:cxnSp>
        <p:nvCxnSpPr>
          <p:cNvPr id="4" name="Straight Connector 3">
            <a:extLst>
              <a:ext uri="{FF2B5EF4-FFF2-40B4-BE49-F238E27FC236}">
                <a16:creationId xmlns:a16="http://schemas.microsoft.com/office/drawing/2014/main" id="{C353DFFB-E4AA-44DB-3054-01142DDB5EC0}"/>
              </a:ext>
              <a:ext uri="{C183D7F6-B498-43B3-948B-1728B52AA6E4}">
                <adec:decorative xmlns:adec="http://schemas.microsoft.com/office/drawing/2017/decorative" val="1"/>
              </a:ext>
            </a:extLst>
          </p:cNvPr>
          <p:cNvCxnSpPr>
            <a:cxnSpLocks/>
          </p:cNvCxnSpPr>
          <p:nvPr/>
        </p:nvCxnSpPr>
        <p:spPr>
          <a:xfrm>
            <a:off x="87085" y="3429000"/>
            <a:ext cx="11982995" cy="0"/>
          </a:xfrm>
          <a:prstGeom prst="line">
            <a:avLst/>
          </a:prstGeom>
          <a:ln w="762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79245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18">
            <a:extLst>
              <a:ext uri="{FF2B5EF4-FFF2-40B4-BE49-F238E27FC236}">
                <a16:creationId xmlns:a16="http://schemas.microsoft.com/office/drawing/2014/main" id="{4ADCDF5E-CE48-B428-3DC7-369EFE1034D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558471" y="1288113"/>
            <a:ext cx="4136375" cy="3194405"/>
          </a:xfrm>
          <a:prstGeom prst="rect">
            <a:avLst/>
          </a:prstGeom>
          <a:noFill/>
        </p:spPr>
      </p:pic>
      <p:sp>
        <p:nvSpPr>
          <p:cNvPr id="2" name="Title 1">
            <a:extLst>
              <a:ext uri="{FF2B5EF4-FFF2-40B4-BE49-F238E27FC236}">
                <a16:creationId xmlns:a16="http://schemas.microsoft.com/office/drawing/2014/main" id="{AB1C2121-AB29-9FE8-8B7C-15C46BE382E9}"/>
              </a:ext>
            </a:extLst>
          </p:cNvPr>
          <p:cNvSpPr>
            <a:spLocks noGrp="1"/>
          </p:cNvSpPr>
          <p:nvPr>
            <p:ph type="title"/>
          </p:nvPr>
        </p:nvSpPr>
        <p:spPr>
          <a:xfrm>
            <a:off x="531224" y="361747"/>
            <a:ext cx="4946467" cy="792284"/>
          </a:xfrm>
        </p:spPr>
        <p:txBody>
          <a:bodyPr>
            <a:normAutofit/>
          </a:bodyPr>
          <a:lstStyle/>
          <a:p>
            <a:r>
              <a:rPr lang="en-GB" sz="3200" b="1" dirty="0">
                <a:latin typeface="Segoe UI" panose="020B0502040204020203" pitchFamily="34" charset="0"/>
                <a:cs typeface="Segoe UI" panose="020B0502040204020203" pitchFamily="34" charset="0"/>
              </a:rPr>
              <a:t>Why control matters...</a:t>
            </a:r>
          </a:p>
        </p:txBody>
      </p:sp>
      <p:sp>
        <p:nvSpPr>
          <p:cNvPr id="3" name="Content Placeholder 2">
            <a:extLst>
              <a:ext uri="{FF2B5EF4-FFF2-40B4-BE49-F238E27FC236}">
                <a16:creationId xmlns:a16="http://schemas.microsoft.com/office/drawing/2014/main" id="{9686042A-EA53-940F-3695-BE08D773B754}"/>
              </a:ext>
            </a:extLst>
          </p:cNvPr>
          <p:cNvSpPr>
            <a:spLocks noGrp="1"/>
          </p:cNvSpPr>
          <p:nvPr>
            <p:ph idx="1"/>
          </p:nvPr>
        </p:nvSpPr>
        <p:spPr>
          <a:xfrm>
            <a:off x="5086092" y="1409199"/>
            <a:ext cx="6896901" cy="3210523"/>
          </a:xfrm>
        </p:spPr>
        <p:txBody>
          <a:bodyPr>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Allow media control</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You should never force media to play, or stop users from having control of play, pause, stop, volume and captions.</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0" i="0" u="none" strike="noStrike" kern="1200" cap="none" spc="0" baseline="0" dirty="0">
              <a:solidFill>
                <a:srgbClr val="969696"/>
              </a:solidFill>
              <a:uFillTx/>
              <a:latin typeface="Segoe UI" panose="020B0502040204020203" pitchFamily="34" charset="0"/>
              <a:ea typeface="Arial Unicode MS" pitchFamily="34"/>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Keyboard navigation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The ability to use a keyboard is essential for web accessibility. You should ensure you have a visual indicator for the element that has keyboard focus and check your navigation order is logical.</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Never rely on specific input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Learners may be using a touch screen, a mouse, keyboard navigation or other assistive technology. Never force use of one specific type of input device.</a:t>
            </a:r>
          </a:p>
        </p:txBody>
      </p:sp>
      <p:sp>
        <p:nvSpPr>
          <p:cNvPr id="6" name="TextBox 20">
            <a:extLst>
              <a:ext uri="{FF2B5EF4-FFF2-40B4-BE49-F238E27FC236}">
                <a16:creationId xmlns:a16="http://schemas.microsoft.com/office/drawing/2014/main" id="{FE4FAA54-9F8B-266C-0E21-1C4E14C42E9D}"/>
              </a:ext>
            </a:extLst>
          </p:cNvPr>
          <p:cNvSpPr txBox="1">
            <a:spLocks/>
          </p:cNvSpPr>
          <p:nvPr/>
        </p:nvSpPr>
        <p:spPr>
          <a:xfrm>
            <a:off x="531224" y="4875339"/>
            <a:ext cx="11564981" cy="1231106"/>
          </a:xfrm>
          <a:prstGeom prst="rect">
            <a:avLst/>
          </a:prstGeom>
          <a:noFill/>
          <a:ln cap="flat">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ctr">
              <a:lnSpc>
                <a:spcPct val="100000"/>
              </a:lnSpc>
              <a:spcBef>
                <a:spcPts val="0"/>
              </a:spcBef>
              <a:defRPr sz="1800" b="0" i="0" u="none" strike="noStrike" kern="0" cap="none" spc="0" baseline="0">
                <a:solidFill>
                  <a:srgbClr val="000000"/>
                </a:solidFill>
                <a:uFillTx/>
              </a:defRPr>
            </a:pPr>
            <a:r>
              <a:rPr lang="en-GB" sz="1800" b="1" dirty="0">
                <a:solidFill>
                  <a:srgbClr val="000000"/>
                </a:solidFill>
                <a:latin typeface="Segoe UI" panose="020B0502040204020203" pitchFamily="34" charset="0"/>
                <a:ea typeface="+mn-ea"/>
                <a:cs typeface="Segoe UI" panose="020B0502040204020203" pitchFamily="34" charset="0"/>
              </a:rPr>
              <a:t>Design for all devices and inputs</a:t>
            </a:r>
          </a:p>
          <a:p>
            <a:pPr fontAlgn="ctr">
              <a:lnSpc>
                <a:spcPct val="100000"/>
              </a:lnSpc>
              <a:spcBef>
                <a:spcPts val="0"/>
              </a:spcBef>
              <a:defRPr sz="1800" b="0" i="0" u="none" strike="noStrike" kern="0" cap="none" spc="0" baseline="0">
                <a:solidFill>
                  <a:srgbClr val="000000"/>
                </a:solidFill>
                <a:uFillTx/>
              </a:defRPr>
            </a:pPr>
            <a:r>
              <a:rPr lang="en-GB" sz="1400" dirty="0">
                <a:solidFill>
                  <a:srgbClr val="000000"/>
                </a:solidFill>
                <a:latin typeface="Segoe UI" panose="020B0502040204020203" pitchFamily="34" charset="0"/>
                <a:ea typeface="+mn-ea"/>
                <a:cs typeface="Segoe UI" panose="020B0502040204020203" pitchFamily="34" charset="0"/>
              </a:rPr>
              <a:t>Never make assumptions about the way your users navigate and use electronic devices. Keyboard control, for example, is essential for users that struggle with fine motor control or have limited (or no) use of their hands. Ensuring keyboard accessibility usually ensures other specialist peripheral devices like eye trackers, voice navigation and braille keyboards also work. You need to pay close attention to the navigation order, especially in tools like PowerPoint where objects are placed in a non-linear format. </a:t>
            </a:r>
            <a:r>
              <a:rPr lang="en-GB" sz="1400" dirty="0">
                <a:solidFill>
                  <a:srgbClr val="000000"/>
                </a:solidFill>
                <a:latin typeface="Segoe UI" panose="020B0502040204020203" pitchFamily="34" charset="0"/>
                <a:ea typeface="+mn-ea"/>
                <a:cs typeface="Segoe UI" panose="020B0502040204020203" pitchFamily="34" charset="0"/>
                <a:hlinkClick r:id="rId4"/>
              </a:rPr>
              <a:t>Find out more about navigation</a:t>
            </a:r>
            <a:endParaRPr lang="en-GB" sz="1400" dirty="0">
              <a:solidFill>
                <a:srgbClr val="000000"/>
              </a:solidFill>
              <a:latin typeface="Segoe UI" panose="020B0502040204020203" pitchFamily="34" charset="0"/>
              <a:ea typeface="+mn-ea"/>
              <a:cs typeface="Segoe UI" panose="020B0502040204020203" pitchFamily="34" charset="0"/>
            </a:endParaRPr>
          </a:p>
        </p:txBody>
      </p:sp>
      <p:sp>
        <p:nvSpPr>
          <p:cNvPr id="7" name="Oval 27">
            <a:extLst>
              <a:ext uri="{FF2B5EF4-FFF2-40B4-BE49-F238E27FC236}">
                <a16:creationId xmlns:a16="http://schemas.microsoft.com/office/drawing/2014/main" id="{91E806B0-3FEE-9FD7-9C68-909297D6DAB9}"/>
              </a:ext>
              <a:ext uri="{C183D7F6-B498-43B3-948B-1728B52AA6E4}">
                <adec:decorative xmlns:adec="http://schemas.microsoft.com/office/drawing/2017/decorative" val="1"/>
              </a:ext>
            </a:extLst>
          </p:cNvPr>
          <p:cNvSpPr/>
          <p:nvPr/>
        </p:nvSpPr>
        <p:spPr>
          <a:xfrm>
            <a:off x="4748024" y="1408368"/>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1</a:t>
            </a:r>
          </a:p>
        </p:txBody>
      </p:sp>
      <p:sp>
        <p:nvSpPr>
          <p:cNvPr id="8" name="Oval 27">
            <a:extLst>
              <a:ext uri="{FF2B5EF4-FFF2-40B4-BE49-F238E27FC236}">
                <a16:creationId xmlns:a16="http://schemas.microsoft.com/office/drawing/2014/main" id="{0BB3814B-C985-EC3B-7863-CA553BF35672}"/>
              </a:ext>
              <a:ext uri="{C183D7F6-B498-43B3-948B-1728B52AA6E4}">
                <adec:decorative xmlns:adec="http://schemas.microsoft.com/office/drawing/2017/decorative" val="1"/>
              </a:ext>
            </a:extLst>
          </p:cNvPr>
          <p:cNvSpPr/>
          <p:nvPr/>
        </p:nvSpPr>
        <p:spPr>
          <a:xfrm>
            <a:off x="4748024" y="2454460"/>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2</a:t>
            </a:r>
          </a:p>
        </p:txBody>
      </p:sp>
      <p:sp>
        <p:nvSpPr>
          <p:cNvPr id="9" name="Oval 27">
            <a:extLst>
              <a:ext uri="{FF2B5EF4-FFF2-40B4-BE49-F238E27FC236}">
                <a16:creationId xmlns:a16="http://schemas.microsoft.com/office/drawing/2014/main" id="{D8A216F4-6315-1199-8289-66093C73021C}"/>
              </a:ext>
              <a:ext uri="{C183D7F6-B498-43B3-948B-1728B52AA6E4}">
                <adec:decorative xmlns:adec="http://schemas.microsoft.com/office/drawing/2017/decorative" val="1"/>
              </a:ext>
            </a:extLst>
          </p:cNvPr>
          <p:cNvSpPr/>
          <p:nvPr/>
        </p:nvSpPr>
        <p:spPr>
          <a:xfrm>
            <a:off x="4767832" y="3738645"/>
            <a:ext cx="348496" cy="3484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3</a:t>
            </a:r>
          </a:p>
        </p:txBody>
      </p:sp>
    </p:spTree>
    <p:extLst>
      <p:ext uri="{BB962C8B-B14F-4D97-AF65-F5344CB8AC3E}">
        <p14:creationId xmlns:p14="http://schemas.microsoft.com/office/powerpoint/2010/main" val="3415975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B71C95B8-CC75-7574-0554-BE78D12EE10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802500" y="4354143"/>
            <a:ext cx="1893272" cy="1467285"/>
          </a:xfrm>
          <a:prstGeom prst="rect">
            <a:avLst/>
          </a:prstGeom>
        </p:spPr>
      </p:pic>
      <p:pic>
        <p:nvPicPr>
          <p:cNvPr id="5" name="Graphic 18">
            <a:extLst>
              <a:ext uri="{FF2B5EF4-FFF2-40B4-BE49-F238E27FC236}">
                <a16:creationId xmlns:a16="http://schemas.microsoft.com/office/drawing/2014/main" id="{AFFE7318-CDF2-FFEB-4840-6BAC97382543}"/>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824834" y="888022"/>
            <a:ext cx="1893272" cy="1467286"/>
          </a:xfrm>
          <a:prstGeom prst="rect">
            <a:avLst/>
          </a:prstGeom>
          <a:noFill/>
        </p:spPr>
      </p:pic>
      <p:sp>
        <p:nvSpPr>
          <p:cNvPr id="2" name="Title 1">
            <a:extLst>
              <a:ext uri="{FF2B5EF4-FFF2-40B4-BE49-F238E27FC236}">
                <a16:creationId xmlns:a16="http://schemas.microsoft.com/office/drawing/2014/main" id="{B092025B-040A-E211-7A5A-180C0A949084}"/>
              </a:ext>
            </a:extLst>
          </p:cNvPr>
          <p:cNvSpPr>
            <a:spLocks noGrp="1"/>
          </p:cNvSpPr>
          <p:nvPr>
            <p:ph type="title"/>
          </p:nvPr>
        </p:nvSpPr>
        <p:spPr>
          <a:xfrm>
            <a:off x="2695776" y="857230"/>
            <a:ext cx="8520864" cy="1325563"/>
          </a:xfrm>
        </p:spPr>
        <p:txBody>
          <a:bodyPr>
            <a:noAutofit/>
          </a:bodyPr>
          <a:lstStyle/>
          <a:p>
            <a:r>
              <a:rPr kumimoji="0" lang="en-GB" sz="2400" i="0" u="none" strike="noStrike" kern="1200" cap="none" spc="0" normalizeH="0" baseline="0" noProof="0" dirty="0">
                <a:ln>
                  <a:noFill/>
                </a:ln>
                <a:solidFill>
                  <a:schemeClr val="tx1"/>
                </a:solidFill>
                <a:effectLst/>
                <a:uLnTx/>
                <a:uFillTx/>
                <a:latin typeface="Segoe UI" panose="020B0502040204020203" pitchFamily="34" charset="0"/>
                <a:cs typeface="Segoe UI" panose="020B0502040204020203" pitchFamily="34" charset="0"/>
              </a:rPr>
              <a:t>Always use accessibility checkers where available.</a:t>
            </a:r>
            <a:endParaRPr lang="en-GB" sz="2400" dirty="0">
              <a:latin typeface="Segoe UI" panose="020B0502040204020203"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347C0C77-B595-C6A6-903F-71F2315F2ECD}"/>
              </a:ext>
            </a:extLst>
          </p:cNvPr>
          <p:cNvSpPr>
            <a:spLocks noGrp="1"/>
          </p:cNvSpPr>
          <p:nvPr>
            <p:ph idx="1"/>
          </p:nvPr>
        </p:nvSpPr>
        <p:spPr>
          <a:xfrm>
            <a:off x="2695772" y="4698109"/>
            <a:ext cx="8839200" cy="778628"/>
          </a:xfrm>
        </p:spPr>
        <p:txBody>
          <a:bodyPr>
            <a:noAutofit/>
          </a:bodyPr>
          <a:lstStyle/>
          <a:p>
            <a:pPr marL="0" indent="0">
              <a:buNone/>
            </a:pPr>
            <a:r>
              <a:rPr lang="en-GB" sz="2400" dirty="0">
                <a:latin typeface="Segoe UI" panose="020B0502040204020203" pitchFamily="34" charset="0"/>
                <a:cs typeface="Segoe UI" panose="020B0502040204020203" pitchFamily="34" charset="0"/>
              </a:rPr>
              <a:t>Avoid assuming your content is accessible without testing it.</a:t>
            </a:r>
          </a:p>
        </p:txBody>
      </p:sp>
      <p:cxnSp>
        <p:nvCxnSpPr>
          <p:cNvPr id="4" name="Straight Connector 3">
            <a:extLst>
              <a:ext uri="{FF2B5EF4-FFF2-40B4-BE49-F238E27FC236}">
                <a16:creationId xmlns:a16="http://schemas.microsoft.com/office/drawing/2014/main" id="{C353DFFB-E4AA-44DB-3054-01142DDB5EC0}"/>
              </a:ext>
              <a:ext uri="{C183D7F6-B498-43B3-948B-1728B52AA6E4}">
                <adec:decorative xmlns:adec="http://schemas.microsoft.com/office/drawing/2017/decorative" val="1"/>
              </a:ext>
            </a:extLst>
          </p:cNvPr>
          <p:cNvCxnSpPr>
            <a:cxnSpLocks/>
          </p:cNvCxnSpPr>
          <p:nvPr/>
        </p:nvCxnSpPr>
        <p:spPr>
          <a:xfrm>
            <a:off x="87085" y="3429000"/>
            <a:ext cx="11982995" cy="0"/>
          </a:xfrm>
          <a:prstGeom prst="line">
            <a:avLst/>
          </a:prstGeom>
          <a:ln w="762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280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18">
            <a:extLst>
              <a:ext uri="{FF2B5EF4-FFF2-40B4-BE49-F238E27FC236}">
                <a16:creationId xmlns:a16="http://schemas.microsoft.com/office/drawing/2014/main" id="{4353996C-2432-F1C5-F46A-C744ADCE44E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565752" y="1286835"/>
            <a:ext cx="4121812" cy="3194405"/>
          </a:xfrm>
          <a:prstGeom prst="rect">
            <a:avLst/>
          </a:prstGeom>
          <a:noFill/>
        </p:spPr>
      </p:pic>
      <p:sp>
        <p:nvSpPr>
          <p:cNvPr id="2" name="Title 1">
            <a:extLst>
              <a:ext uri="{FF2B5EF4-FFF2-40B4-BE49-F238E27FC236}">
                <a16:creationId xmlns:a16="http://schemas.microsoft.com/office/drawing/2014/main" id="{AB1C2121-AB29-9FE8-8B7C-15C46BE382E9}"/>
              </a:ext>
            </a:extLst>
          </p:cNvPr>
          <p:cNvSpPr>
            <a:spLocks noGrp="1"/>
          </p:cNvSpPr>
          <p:nvPr>
            <p:ph type="title"/>
          </p:nvPr>
        </p:nvSpPr>
        <p:spPr>
          <a:xfrm>
            <a:off x="531224" y="361747"/>
            <a:ext cx="4946467" cy="792284"/>
          </a:xfrm>
        </p:spPr>
        <p:txBody>
          <a:bodyPr>
            <a:normAutofit fontScale="90000"/>
          </a:bodyPr>
          <a:lstStyle/>
          <a:p>
            <a:r>
              <a:rPr lang="en-GB" sz="3200" b="1" dirty="0">
                <a:latin typeface="Segoe UI" panose="020B0502040204020203" pitchFamily="34" charset="0"/>
                <a:cs typeface="Segoe UI" panose="020B0502040204020203" pitchFamily="34" charset="0"/>
              </a:rPr>
              <a:t>Why accessibility matters...</a:t>
            </a:r>
          </a:p>
        </p:txBody>
      </p:sp>
      <p:sp>
        <p:nvSpPr>
          <p:cNvPr id="3" name="Content Placeholder 2">
            <a:extLst>
              <a:ext uri="{FF2B5EF4-FFF2-40B4-BE49-F238E27FC236}">
                <a16:creationId xmlns:a16="http://schemas.microsoft.com/office/drawing/2014/main" id="{9686042A-EA53-940F-3695-BE08D773B754}"/>
              </a:ext>
            </a:extLst>
          </p:cNvPr>
          <p:cNvSpPr>
            <a:spLocks noGrp="1"/>
          </p:cNvSpPr>
          <p:nvPr>
            <p:ph idx="1"/>
          </p:nvPr>
        </p:nvSpPr>
        <p:spPr>
          <a:xfrm>
            <a:off x="5086092" y="1409199"/>
            <a:ext cx="6896901" cy="3210523"/>
          </a:xfrm>
        </p:spPr>
        <p:txBody>
          <a:bodyPr>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Automate checking</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Manually checking for accessibility issues can be very hard, especially when you need to look at semantic structures. Accessibility checkers can be a great way to quickly spot major issues.</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Manually reviewing</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No checker in perfect – and while we recommend using them, you will still need to check some things manually. Most accessibility checkers will identify things that need manually reviewing.</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Quick fixes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If you are using an application that has a built-in accessibility checker, it will often provide you with contextual information to address the information directly within the program you are using.</a:t>
            </a:r>
          </a:p>
        </p:txBody>
      </p:sp>
      <p:sp>
        <p:nvSpPr>
          <p:cNvPr id="6" name="TextBox 20">
            <a:extLst>
              <a:ext uri="{FF2B5EF4-FFF2-40B4-BE49-F238E27FC236}">
                <a16:creationId xmlns:a16="http://schemas.microsoft.com/office/drawing/2014/main" id="{FE4FAA54-9F8B-266C-0E21-1C4E14C42E9D}"/>
              </a:ext>
            </a:extLst>
          </p:cNvPr>
          <p:cNvSpPr txBox="1">
            <a:spLocks/>
          </p:cNvSpPr>
          <p:nvPr/>
        </p:nvSpPr>
        <p:spPr>
          <a:xfrm>
            <a:off x="531224" y="4875339"/>
            <a:ext cx="11564981" cy="1231106"/>
          </a:xfrm>
          <a:prstGeom prst="rect">
            <a:avLst/>
          </a:prstGeom>
          <a:noFill/>
          <a:ln cap="flat">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ctr">
              <a:lnSpc>
                <a:spcPct val="100000"/>
              </a:lnSpc>
              <a:spcBef>
                <a:spcPts val="0"/>
              </a:spcBef>
              <a:defRPr sz="1800" b="0" i="0" u="none" strike="noStrike" kern="0" cap="none" spc="0" baseline="0">
                <a:solidFill>
                  <a:srgbClr val="000000"/>
                </a:solidFill>
                <a:uFillTx/>
              </a:defRPr>
            </a:pPr>
            <a:r>
              <a:rPr lang="en-GB" sz="1800" b="1" dirty="0">
                <a:solidFill>
                  <a:srgbClr val="000000"/>
                </a:solidFill>
                <a:latin typeface="Segoe UI" panose="020B0502040204020203" pitchFamily="34" charset="0"/>
                <a:ea typeface="+mn-ea"/>
                <a:cs typeface="Segoe UI" panose="020B0502040204020203" pitchFamily="34" charset="0"/>
              </a:rPr>
              <a:t>Keeping accessibility at the heart of everything you do</a:t>
            </a:r>
          </a:p>
          <a:p>
            <a:pPr fontAlgn="ctr">
              <a:lnSpc>
                <a:spcPct val="100000"/>
              </a:lnSpc>
              <a:spcBef>
                <a:spcPts val="0"/>
              </a:spcBef>
              <a:defRPr sz="1800" b="0" i="0" u="none" strike="noStrike" kern="0" cap="none" spc="0" baseline="0">
                <a:solidFill>
                  <a:srgbClr val="000000"/>
                </a:solidFill>
                <a:uFillTx/>
              </a:defRPr>
            </a:pPr>
            <a:r>
              <a:rPr lang="en-GB" sz="1400" dirty="0">
                <a:solidFill>
                  <a:srgbClr val="000000"/>
                </a:solidFill>
                <a:latin typeface="Segoe UI" panose="020B0502040204020203" pitchFamily="34" charset="0"/>
                <a:ea typeface="+mn-ea"/>
                <a:cs typeface="Segoe UI" panose="020B0502040204020203" pitchFamily="34" charset="0"/>
              </a:rPr>
              <a:t>This resource has so far focused on specific things you can do to have a significant impact on accessibility. However, identifying these issues can be challenging. For this reason, multiple accessibility checkers are available to help you spot problems and fix them. Many of these tools are available within popular software – like the Microsoft Office suite. The main message here is to never assume you’ve met accessibility standards. Check your work with one of these tools and address any issues you need to undertake manually. </a:t>
            </a:r>
            <a:r>
              <a:rPr lang="en-GB" sz="1400" dirty="0">
                <a:solidFill>
                  <a:srgbClr val="000000"/>
                </a:solidFill>
                <a:latin typeface="Segoe UI" panose="020B0502040204020203" pitchFamily="34" charset="0"/>
                <a:ea typeface="+mn-ea"/>
                <a:cs typeface="Segoe UI" panose="020B0502040204020203" pitchFamily="34" charset="0"/>
                <a:hlinkClick r:id="rId4"/>
              </a:rPr>
              <a:t>Find out more about accessibility</a:t>
            </a:r>
            <a:endParaRPr lang="en-GB" sz="1400" dirty="0">
              <a:solidFill>
                <a:srgbClr val="000000"/>
              </a:solidFill>
              <a:latin typeface="Segoe UI" panose="020B0502040204020203" pitchFamily="34" charset="0"/>
              <a:ea typeface="+mn-ea"/>
              <a:cs typeface="Segoe UI" panose="020B0502040204020203" pitchFamily="34" charset="0"/>
            </a:endParaRPr>
          </a:p>
        </p:txBody>
      </p:sp>
      <p:sp>
        <p:nvSpPr>
          <p:cNvPr id="7" name="Oval 27">
            <a:extLst>
              <a:ext uri="{FF2B5EF4-FFF2-40B4-BE49-F238E27FC236}">
                <a16:creationId xmlns:a16="http://schemas.microsoft.com/office/drawing/2014/main" id="{91E806B0-3FEE-9FD7-9C68-909297D6DAB9}"/>
              </a:ext>
              <a:ext uri="{C183D7F6-B498-43B3-948B-1728B52AA6E4}">
                <adec:decorative xmlns:adec="http://schemas.microsoft.com/office/drawing/2017/decorative" val="1"/>
              </a:ext>
            </a:extLst>
          </p:cNvPr>
          <p:cNvSpPr/>
          <p:nvPr/>
        </p:nvSpPr>
        <p:spPr>
          <a:xfrm>
            <a:off x="4748024" y="1408368"/>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1</a:t>
            </a:r>
          </a:p>
        </p:txBody>
      </p:sp>
      <p:sp>
        <p:nvSpPr>
          <p:cNvPr id="8" name="Oval 27">
            <a:extLst>
              <a:ext uri="{FF2B5EF4-FFF2-40B4-BE49-F238E27FC236}">
                <a16:creationId xmlns:a16="http://schemas.microsoft.com/office/drawing/2014/main" id="{0BB3814B-C985-EC3B-7863-CA553BF35672}"/>
              </a:ext>
              <a:ext uri="{C183D7F6-B498-43B3-948B-1728B52AA6E4}">
                <adec:decorative xmlns:adec="http://schemas.microsoft.com/office/drawing/2017/decorative" val="1"/>
              </a:ext>
            </a:extLst>
          </p:cNvPr>
          <p:cNvSpPr/>
          <p:nvPr/>
        </p:nvSpPr>
        <p:spPr>
          <a:xfrm>
            <a:off x="4748024" y="2454460"/>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2</a:t>
            </a:r>
          </a:p>
        </p:txBody>
      </p:sp>
      <p:sp>
        <p:nvSpPr>
          <p:cNvPr id="9" name="Oval 27">
            <a:extLst>
              <a:ext uri="{FF2B5EF4-FFF2-40B4-BE49-F238E27FC236}">
                <a16:creationId xmlns:a16="http://schemas.microsoft.com/office/drawing/2014/main" id="{D8A216F4-6315-1199-8289-66093C73021C}"/>
              </a:ext>
              <a:ext uri="{C183D7F6-B498-43B3-948B-1728B52AA6E4}">
                <adec:decorative xmlns:adec="http://schemas.microsoft.com/office/drawing/2017/decorative" val="1"/>
              </a:ext>
            </a:extLst>
          </p:cNvPr>
          <p:cNvSpPr/>
          <p:nvPr/>
        </p:nvSpPr>
        <p:spPr>
          <a:xfrm>
            <a:off x="4748023" y="3537090"/>
            <a:ext cx="348496" cy="3484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3</a:t>
            </a:r>
          </a:p>
        </p:txBody>
      </p:sp>
    </p:spTree>
    <p:extLst>
      <p:ext uri="{BB962C8B-B14F-4D97-AF65-F5344CB8AC3E}">
        <p14:creationId xmlns:p14="http://schemas.microsoft.com/office/powerpoint/2010/main" val="506659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2121-AB29-9FE8-8B7C-15C46BE382E9}"/>
              </a:ext>
            </a:extLst>
          </p:cNvPr>
          <p:cNvSpPr>
            <a:spLocks noGrp="1"/>
          </p:cNvSpPr>
          <p:nvPr>
            <p:ph type="title"/>
          </p:nvPr>
        </p:nvSpPr>
        <p:spPr>
          <a:xfrm>
            <a:off x="531224" y="361747"/>
            <a:ext cx="4100187" cy="792284"/>
          </a:xfrm>
        </p:spPr>
        <p:txBody>
          <a:bodyPr>
            <a:normAutofit/>
          </a:bodyPr>
          <a:lstStyle/>
          <a:p>
            <a:r>
              <a:rPr lang="en-GB" sz="3200" b="1" dirty="0">
                <a:latin typeface="Segoe UI" panose="020B0502040204020203" pitchFamily="34" charset="0"/>
                <a:cs typeface="Segoe UI" panose="020B0502040204020203" pitchFamily="34" charset="0"/>
              </a:rPr>
              <a:t>Why font matters...</a:t>
            </a:r>
          </a:p>
        </p:txBody>
      </p:sp>
      <p:sp>
        <p:nvSpPr>
          <p:cNvPr id="11" name="Content Placeholder 2">
            <a:extLst>
              <a:ext uri="{FF2B5EF4-FFF2-40B4-BE49-F238E27FC236}">
                <a16:creationId xmlns:a16="http://schemas.microsoft.com/office/drawing/2014/main" id="{14E54B3E-4EFC-9640-9576-45A3D49F96E7}"/>
              </a:ext>
            </a:extLst>
          </p:cNvPr>
          <p:cNvSpPr>
            <a:spLocks noGrp="1"/>
          </p:cNvSpPr>
          <p:nvPr>
            <p:ph idx="1"/>
          </p:nvPr>
        </p:nvSpPr>
        <p:spPr>
          <a:xfrm>
            <a:off x="5086092" y="1409200"/>
            <a:ext cx="6896901" cy="2890044"/>
          </a:xfrm>
        </p:spPr>
        <p:txBody>
          <a:bodyPr>
            <a:norm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Sentence Case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Words can be identified by their shape. Readability is reduced with all caps because all words have a uniform rectangular shape.</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0" i="0" u="none" strike="noStrike" kern="1200" cap="none" spc="0" baseline="0" dirty="0">
              <a:solidFill>
                <a:srgbClr val="969696"/>
              </a:solidFill>
              <a:uFillTx/>
              <a:latin typeface="Segoe UI" panose="020B0502040204020203" pitchFamily="34" charset="0"/>
              <a:ea typeface="Arial Unicode MS" pitchFamily="34"/>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Font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Unusual fonts with unnecessary flourishes can be hard to read.</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Size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A small font size is more difficult to read.</a:t>
            </a:r>
          </a:p>
        </p:txBody>
      </p:sp>
      <p:sp>
        <p:nvSpPr>
          <p:cNvPr id="6" name="TextBox 20">
            <a:extLst>
              <a:ext uri="{FF2B5EF4-FFF2-40B4-BE49-F238E27FC236}">
                <a16:creationId xmlns:a16="http://schemas.microsoft.com/office/drawing/2014/main" id="{FE4FAA54-9F8B-266C-0E21-1C4E14C42E9D}"/>
              </a:ext>
            </a:extLst>
          </p:cNvPr>
          <p:cNvSpPr txBox="1">
            <a:spLocks/>
          </p:cNvSpPr>
          <p:nvPr/>
        </p:nvSpPr>
        <p:spPr>
          <a:xfrm>
            <a:off x="531224" y="4805116"/>
            <a:ext cx="11660776" cy="1015663"/>
          </a:xfrm>
          <a:prstGeom prst="rect">
            <a:avLst/>
          </a:prstGeom>
          <a:noFill/>
          <a:ln cap="flat">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ctr">
              <a:lnSpc>
                <a:spcPct val="100000"/>
              </a:lnSpc>
              <a:spcBef>
                <a:spcPts val="0"/>
              </a:spcBef>
              <a:defRPr sz="1800" b="0" i="0" u="none" strike="noStrike" kern="0" cap="none" spc="0" baseline="0">
                <a:solidFill>
                  <a:srgbClr val="000000"/>
                </a:solidFill>
                <a:uFillTx/>
              </a:defRPr>
            </a:pPr>
            <a:r>
              <a:rPr lang="en-GB" sz="1800" b="1" dirty="0">
                <a:solidFill>
                  <a:srgbClr val="000000"/>
                </a:solidFill>
                <a:latin typeface="Segoe UI" panose="020B0502040204020203" pitchFamily="34" charset="0"/>
                <a:ea typeface="+mn-ea"/>
                <a:cs typeface="Segoe UI" panose="020B0502040204020203" pitchFamily="34" charset="0"/>
              </a:rPr>
              <a:t>Design for readability</a:t>
            </a:r>
          </a:p>
          <a:p>
            <a:pPr fontAlgn="ctr">
              <a:lnSpc>
                <a:spcPct val="100000"/>
              </a:lnSpc>
              <a:spcBef>
                <a:spcPts val="0"/>
              </a:spcBef>
              <a:defRPr sz="1800" b="0" i="0" u="none" strike="noStrike" kern="0" cap="none" spc="0" baseline="0">
                <a:solidFill>
                  <a:srgbClr val="000000"/>
                </a:solidFill>
                <a:uFillTx/>
              </a:defRPr>
            </a:pPr>
            <a:r>
              <a:rPr lang="en-GB" sz="1400" dirty="0">
                <a:solidFill>
                  <a:srgbClr val="000000"/>
                </a:solidFill>
                <a:latin typeface="Segoe UI" panose="020B0502040204020203" pitchFamily="34" charset="0"/>
                <a:ea typeface="+mn-ea"/>
                <a:cs typeface="Segoe UI" panose="020B0502040204020203" pitchFamily="34" charset="0"/>
              </a:rPr>
              <a:t>Readability and legibility are key considerations for all users. Some people may have difficultly tracking along a line of text if its line height (a.k.a. leading) is too wide or too narrow. Some people need to enlarge text to read it and will not be able to access content set in a text size that is small or doesn’t scale correctly. </a:t>
            </a:r>
            <a:r>
              <a:rPr lang="en-GB" sz="1400" dirty="0">
                <a:solidFill>
                  <a:srgbClr val="000000"/>
                </a:solidFill>
                <a:latin typeface="Segoe UI" panose="020B0502040204020203" pitchFamily="34" charset="0"/>
                <a:ea typeface="+mn-ea"/>
                <a:cs typeface="Segoe UI" panose="020B0502040204020203" pitchFamily="34" charset="0"/>
                <a:hlinkClick r:id="rId2"/>
              </a:rPr>
              <a:t>Find out more about readability</a:t>
            </a:r>
            <a:endParaRPr lang="en-GB" sz="1400" dirty="0">
              <a:solidFill>
                <a:srgbClr val="000000"/>
              </a:solidFill>
              <a:latin typeface="Segoe UI" panose="020B0502040204020203" pitchFamily="34" charset="0"/>
              <a:ea typeface="+mn-ea"/>
              <a:cs typeface="Segoe UI" panose="020B0502040204020203" pitchFamily="34" charset="0"/>
            </a:endParaRPr>
          </a:p>
        </p:txBody>
      </p:sp>
      <p:pic>
        <p:nvPicPr>
          <p:cNvPr id="5" name="Graphic 18">
            <a:extLst>
              <a:ext uri="{FF2B5EF4-FFF2-40B4-BE49-F238E27FC236}">
                <a16:creationId xmlns:a16="http://schemas.microsoft.com/office/drawing/2014/main" id="{450ECCE7-264B-BE66-685B-B65A7CC4910D}"/>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15464" y="1235973"/>
            <a:ext cx="4020993" cy="3314808"/>
          </a:xfrm>
          <a:prstGeom prst="rect">
            <a:avLst/>
          </a:prstGeom>
          <a:noFill/>
          <a:ln cap="flat">
            <a:noFill/>
          </a:ln>
        </p:spPr>
      </p:pic>
      <p:sp>
        <p:nvSpPr>
          <p:cNvPr id="12" name="Oval 27">
            <a:extLst>
              <a:ext uri="{FF2B5EF4-FFF2-40B4-BE49-F238E27FC236}">
                <a16:creationId xmlns:a16="http://schemas.microsoft.com/office/drawing/2014/main" id="{5E5C876A-8B76-A3A9-9DA3-9719036CCCBA}"/>
              </a:ext>
              <a:ext uri="{C183D7F6-B498-43B3-948B-1728B52AA6E4}">
                <adec:decorative xmlns:adec="http://schemas.microsoft.com/office/drawing/2017/decorative" val="1"/>
              </a:ext>
            </a:extLst>
          </p:cNvPr>
          <p:cNvSpPr/>
          <p:nvPr/>
        </p:nvSpPr>
        <p:spPr>
          <a:xfrm>
            <a:off x="4748024" y="1408368"/>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1</a:t>
            </a:r>
          </a:p>
        </p:txBody>
      </p:sp>
      <p:sp>
        <p:nvSpPr>
          <p:cNvPr id="13" name="Oval 27">
            <a:extLst>
              <a:ext uri="{FF2B5EF4-FFF2-40B4-BE49-F238E27FC236}">
                <a16:creationId xmlns:a16="http://schemas.microsoft.com/office/drawing/2014/main" id="{DC7B1DAD-EA37-3C99-40B1-ED6442A2950C}"/>
              </a:ext>
              <a:ext uri="{C183D7F6-B498-43B3-948B-1728B52AA6E4}">
                <adec:decorative xmlns:adec="http://schemas.microsoft.com/office/drawing/2017/decorative" val="1"/>
              </a:ext>
            </a:extLst>
          </p:cNvPr>
          <p:cNvSpPr/>
          <p:nvPr/>
        </p:nvSpPr>
        <p:spPr>
          <a:xfrm>
            <a:off x="4748024" y="2458115"/>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2</a:t>
            </a:r>
          </a:p>
        </p:txBody>
      </p:sp>
      <p:sp>
        <p:nvSpPr>
          <p:cNvPr id="14" name="Oval 27">
            <a:extLst>
              <a:ext uri="{FF2B5EF4-FFF2-40B4-BE49-F238E27FC236}">
                <a16:creationId xmlns:a16="http://schemas.microsoft.com/office/drawing/2014/main" id="{88FAD239-812D-90B6-F6A3-39ECD0D03CDE}"/>
              </a:ext>
              <a:ext uri="{C183D7F6-B498-43B3-948B-1728B52AA6E4}">
                <adec:decorative xmlns:adec="http://schemas.microsoft.com/office/drawing/2017/decorative" val="1"/>
              </a:ext>
            </a:extLst>
          </p:cNvPr>
          <p:cNvSpPr/>
          <p:nvPr/>
        </p:nvSpPr>
        <p:spPr>
          <a:xfrm>
            <a:off x="4748023" y="3307727"/>
            <a:ext cx="348496" cy="3484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3</a:t>
            </a:r>
          </a:p>
        </p:txBody>
      </p:sp>
    </p:spTree>
    <p:extLst>
      <p:ext uri="{BB962C8B-B14F-4D97-AF65-F5344CB8AC3E}">
        <p14:creationId xmlns:p14="http://schemas.microsoft.com/office/powerpoint/2010/main" val="1831174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025B-040A-E211-7A5A-180C0A949084}"/>
              </a:ext>
            </a:extLst>
          </p:cNvPr>
          <p:cNvSpPr>
            <a:spLocks noGrp="1"/>
          </p:cNvSpPr>
          <p:nvPr>
            <p:ph type="title"/>
          </p:nvPr>
        </p:nvSpPr>
        <p:spPr>
          <a:xfrm>
            <a:off x="2695776" y="857230"/>
            <a:ext cx="8520864" cy="1325563"/>
          </a:xfrm>
        </p:spPr>
        <p:txBody>
          <a:bodyPr>
            <a:noAutofit/>
          </a:bodyPr>
          <a:lstStyle/>
          <a:p>
            <a:r>
              <a:rPr lang="en-GB" sz="2400" dirty="0">
                <a:latin typeface="Segoe UI" panose="020B0502040204020203" pitchFamily="34" charset="0"/>
                <a:cs typeface="Segoe UI" panose="020B0502040204020203" pitchFamily="34" charset="0"/>
              </a:rPr>
              <a:t>Always use left-aligned text and 1.5 line spacing.</a:t>
            </a:r>
          </a:p>
        </p:txBody>
      </p:sp>
      <p:sp>
        <p:nvSpPr>
          <p:cNvPr id="3" name="Content Placeholder 2">
            <a:extLst>
              <a:ext uri="{FF2B5EF4-FFF2-40B4-BE49-F238E27FC236}">
                <a16:creationId xmlns:a16="http://schemas.microsoft.com/office/drawing/2014/main" id="{347C0C77-B595-C6A6-903F-71F2315F2ECD}"/>
              </a:ext>
            </a:extLst>
          </p:cNvPr>
          <p:cNvSpPr>
            <a:spLocks noGrp="1"/>
          </p:cNvSpPr>
          <p:nvPr>
            <p:ph idx="1"/>
          </p:nvPr>
        </p:nvSpPr>
        <p:spPr>
          <a:xfrm>
            <a:off x="2695776" y="4699063"/>
            <a:ext cx="8839200" cy="507370"/>
          </a:xfrm>
        </p:spPr>
        <p:txBody>
          <a:bodyPr>
            <a:normAutofit/>
          </a:bodyPr>
          <a:lstStyle/>
          <a:p>
            <a:pPr marL="0" indent="0">
              <a:buNone/>
            </a:pPr>
            <a:r>
              <a:rPr lang="en-GB" sz="2400" dirty="0">
                <a:latin typeface="Segoe UI" panose="020B0502040204020203" pitchFamily="34" charset="0"/>
                <a:cs typeface="Segoe UI" panose="020B0502040204020203" pitchFamily="34" charset="0"/>
              </a:rPr>
              <a:t>Avoid centre or right text alignment and full justification.</a:t>
            </a:r>
          </a:p>
        </p:txBody>
      </p:sp>
      <p:pic>
        <p:nvPicPr>
          <p:cNvPr id="7" name="Graphic 6">
            <a:extLst>
              <a:ext uri="{FF2B5EF4-FFF2-40B4-BE49-F238E27FC236}">
                <a16:creationId xmlns:a16="http://schemas.microsoft.com/office/drawing/2014/main" id="{189D7201-F339-2798-D232-06B8E57F9A7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802505" y="4353784"/>
            <a:ext cx="1893271" cy="1467284"/>
          </a:xfrm>
          <a:prstGeom prst="rect">
            <a:avLst/>
          </a:prstGeom>
        </p:spPr>
      </p:pic>
      <p:pic>
        <p:nvPicPr>
          <p:cNvPr id="5" name="Graphic 18">
            <a:extLst>
              <a:ext uri="{FF2B5EF4-FFF2-40B4-BE49-F238E27FC236}">
                <a16:creationId xmlns:a16="http://schemas.microsoft.com/office/drawing/2014/main" id="{1B2320EC-143A-93E7-585B-821CD2899E08}"/>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802506" y="857230"/>
            <a:ext cx="1893271" cy="1467285"/>
          </a:xfrm>
          <a:prstGeom prst="rect">
            <a:avLst/>
          </a:prstGeom>
          <a:noFill/>
        </p:spPr>
      </p:pic>
      <p:cxnSp>
        <p:nvCxnSpPr>
          <p:cNvPr id="4" name="Straight Connector 3">
            <a:extLst>
              <a:ext uri="{FF2B5EF4-FFF2-40B4-BE49-F238E27FC236}">
                <a16:creationId xmlns:a16="http://schemas.microsoft.com/office/drawing/2014/main" id="{C353DFFB-E4AA-44DB-3054-01142DDB5EC0}"/>
              </a:ext>
              <a:ext uri="{C183D7F6-B498-43B3-948B-1728B52AA6E4}">
                <adec:decorative xmlns:adec="http://schemas.microsoft.com/office/drawing/2017/decorative" val="1"/>
              </a:ext>
            </a:extLst>
          </p:cNvPr>
          <p:cNvCxnSpPr>
            <a:cxnSpLocks/>
          </p:cNvCxnSpPr>
          <p:nvPr/>
        </p:nvCxnSpPr>
        <p:spPr>
          <a:xfrm>
            <a:off x="87085" y="3429000"/>
            <a:ext cx="11982995" cy="0"/>
          </a:xfrm>
          <a:prstGeom prst="line">
            <a:avLst/>
          </a:prstGeom>
          <a:ln w="762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7540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2121-AB29-9FE8-8B7C-15C46BE382E9}"/>
              </a:ext>
            </a:extLst>
          </p:cNvPr>
          <p:cNvSpPr>
            <a:spLocks noGrp="1"/>
          </p:cNvSpPr>
          <p:nvPr>
            <p:ph type="title"/>
          </p:nvPr>
        </p:nvSpPr>
        <p:spPr>
          <a:xfrm>
            <a:off x="531224" y="361747"/>
            <a:ext cx="4946467" cy="792284"/>
          </a:xfrm>
        </p:spPr>
        <p:txBody>
          <a:bodyPr>
            <a:normAutofit fontScale="90000"/>
          </a:bodyPr>
          <a:lstStyle/>
          <a:p>
            <a:r>
              <a:rPr lang="en-GB" sz="3200" b="1" dirty="0">
                <a:latin typeface="Segoe UI" panose="020B0502040204020203" pitchFamily="34" charset="0"/>
                <a:cs typeface="Segoe UI" panose="020B0502040204020203" pitchFamily="34" charset="0"/>
              </a:rPr>
              <a:t>Why alignment matters...</a:t>
            </a:r>
          </a:p>
        </p:txBody>
      </p:sp>
      <p:sp>
        <p:nvSpPr>
          <p:cNvPr id="3" name="Content Placeholder 2">
            <a:extLst>
              <a:ext uri="{FF2B5EF4-FFF2-40B4-BE49-F238E27FC236}">
                <a16:creationId xmlns:a16="http://schemas.microsoft.com/office/drawing/2014/main" id="{9686042A-EA53-940F-3695-BE08D773B754}"/>
              </a:ext>
            </a:extLst>
          </p:cNvPr>
          <p:cNvSpPr>
            <a:spLocks noGrp="1"/>
          </p:cNvSpPr>
          <p:nvPr>
            <p:ph idx="1"/>
          </p:nvPr>
        </p:nvSpPr>
        <p:spPr>
          <a:xfrm>
            <a:off x="5086092" y="1409200"/>
            <a:ext cx="6896901" cy="2890044"/>
          </a:xfrm>
        </p:spPr>
        <p:txBody>
          <a:bodyPr>
            <a:norm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Left-aligned</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Left-aligned text is the easiest to read, except for some Asian and Middle Eastern languages.</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0" i="0" u="none" strike="noStrike" kern="1200" cap="none" spc="0" baseline="0" dirty="0">
              <a:solidFill>
                <a:srgbClr val="969696"/>
              </a:solidFill>
              <a:uFillTx/>
              <a:latin typeface="Segoe UI" panose="020B0502040204020203" pitchFamily="34" charset="0"/>
              <a:ea typeface="Arial Unicode MS" pitchFamily="34"/>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Line spacing</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The space helps the reader focus on the text and creates a cleaner layout.</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Line length</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Long lines of text requires effort to track back to the beginning of the next line.</a:t>
            </a:r>
          </a:p>
        </p:txBody>
      </p:sp>
      <p:sp>
        <p:nvSpPr>
          <p:cNvPr id="6" name="TextBox 20">
            <a:extLst>
              <a:ext uri="{FF2B5EF4-FFF2-40B4-BE49-F238E27FC236}">
                <a16:creationId xmlns:a16="http://schemas.microsoft.com/office/drawing/2014/main" id="{FE4FAA54-9F8B-266C-0E21-1C4E14C42E9D}"/>
              </a:ext>
            </a:extLst>
          </p:cNvPr>
          <p:cNvSpPr txBox="1">
            <a:spLocks/>
          </p:cNvSpPr>
          <p:nvPr/>
        </p:nvSpPr>
        <p:spPr>
          <a:xfrm>
            <a:off x="531224" y="4805116"/>
            <a:ext cx="11564981" cy="1015663"/>
          </a:xfrm>
          <a:prstGeom prst="rect">
            <a:avLst/>
          </a:prstGeom>
          <a:noFill/>
          <a:ln cap="flat">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ctr">
              <a:lnSpc>
                <a:spcPct val="100000"/>
              </a:lnSpc>
              <a:spcBef>
                <a:spcPts val="0"/>
              </a:spcBef>
              <a:defRPr sz="1800" b="0" i="0" u="none" strike="noStrike" kern="0" cap="none" spc="0" baseline="0">
                <a:solidFill>
                  <a:srgbClr val="000000"/>
                </a:solidFill>
                <a:uFillTx/>
              </a:defRPr>
            </a:pPr>
            <a:r>
              <a:rPr lang="en-GB" sz="1800" b="1" dirty="0">
                <a:solidFill>
                  <a:srgbClr val="000000"/>
                </a:solidFill>
                <a:latin typeface="Segoe UI" panose="020B0502040204020203" pitchFamily="34" charset="0"/>
                <a:ea typeface="+mn-ea"/>
                <a:cs typeface="Segoe UI" panose="020B0502040204020203" pitchFamily="34" charset="0"/>
              </a:rPr>
              <a:t>Text alignment</a:t>
            </a:r>
          </a:p>
          <a:p>
            <a:pPr fontAlgn="ctr">
              <a:lnSpc>
                <a:spcPct val="100000"/>
              </a:lnSpc>
              <a:spcBef>
                <a:spcPts val="0"/>
              </a:spcBef>
              <a:defRPr sz="1800" b="0" i="0" u="none" strike="noStrike" kern="0" cap="none" spc="0" baseline="0">
                <a:solidFill>
                  <a:srgbClr val="000000"/>
                </a:solidFill>
                <a:uFillTx/>
              </a:defRPr>
            </a:pPr>
            <a:r>
              <a:rPr lang="en-GB" sz="1400" dirty="0">
                <a:solidFill>
                  <a:srgbClr val="000000"/>
                </a:solidFill>
                <a:latin typeface="Segoe UI" panose="020B0502040204020203" pitchFamily="34" charset="0"/>
                <a:ea typeface="+mn-ea"/>
                <a:cs typeface="Segoe UI" panose="020B0502040204020203" pitchFamily="34" charset="0"/>
              </a:rPr>
              <a:t>Fully-justified text forces each line to extend to both left and right margins by adjusting word and letter spacing. Although the resulting presentation may appear more tidy at first, these spacing variations impair readability. Some circumstances, like centered headings or a </a:t>
            </a:r>
            <a:br>
              <a:rPr lang="en-GB" sz="1400" dirty="0">
                <a:solidFill>
                  <a:srgbClr val="000000"/>
                </a:solidFill>
                <a:latin typeface="Segoe UI" panose="020B0502040204020203" pitchFamily="34" charset="0"/>
                <a:ea typeface="+mn-ea"/>
                <a:cs typeface="Segoe UI" panose="020B0502040204020203" pitchFamily="34" charset="0"/>
              </a:rPr>
            </a:br>
            <a:r>
              <a:rPr lang="en-GB" sz="1400" dirty="0">
                <a:solidFill>
                  <a:srgbClr val="000000"/>
                </a:solidFill>
                <a:latin typeface="Segoe UI" panose="020B0502040204020203" pitchFamily="34" charset="0"/>
                <a:ea typeface="+mn-ea"/>
                <a:cs typeface="Segoe UI" panose="020B0502040204020203" pitchFamily="34" charset="0"/>
              </a:rPr>
              <a:t>right-aligned date on a document, for example, might be appropriate, but these should be treated as exceptions. </a:t>
            </a:r>
            <a:r>
              <a:rPr lang="en-GB" sz="1400" dirty="0">
                <a:solidFill>
                  <a:srgbClr val="000000"/>
                </a:solidFill>
                <a:latin typeface="Segoe UI" panose="020B0502040204020203" pitchFamily="34" charset="0"/>
                <a:ea typeface="+mn-ea"/>
                <a:cs typeface="Segoe UI" panose="020B0502040204020203" pitchFamily="34" charset="0"/>
                <a:hlinkClick r:id="rId2"/>
              </a:rPr>
              <a:t>Find out more about alignment</a:t>
            </a:r>
            <a:endParaRPr lang="en-GB" sz="1400" dirty="0">
              <a:solidFill>
                <a:srgbClr val="000000"/>
              </a:solidFill>
              <a:latin typeface="Segoe UI" panose="020B0502040204020203" pitchFamily="34" charset="0"/>
              <a:ea typeface="+mn-ea"/>
              <a:cs typeface="Segoe UI" panose="020B0502040204020203" pitchFamily="34" charset="0"/>
            </a:endParaRPr>
          </a:p>
        </p:txBody>
      </p:sp>
      <p:pic>
        <p:nvPicPr>
          <p:cNvPr id="4" name="Graphic 18">
            <a:extLst>
              <a:ext uri="{FF2B5EF4-FFF2-40B4-BE49-F238E27FC236}">
                <a16:creationId xmlns:a16="http://schemas.microsoft.com/office/drawing/2014/main" id="{963472AC-4646-5287-FE58-336B984E195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15631" y="1235972"/>
            <a:ext cx="4026038" cy="3314807"/>
          </a:xfrm>
          <a:prstGeom prst="rect">
            <a:avLst/>
          </a:prstGeom>
          <a:noFill/>
        </p:spPr>
      </p:pic>
      <p:sp>
        <p:nvSpPr>
          <p:cNvPr id="7" name="Oval 27">
            <a:extLst>
              <a:ext uri="{FF2B5EF4-FFF2-40B4-BE49-F238E27FC236}">
                <a16:creationId xmlns:a16="http://schemas.microsoft.com/office/drawing/2014/main" id="{91E806B0-3FEE-9FD7-9C68-909297D6DAB9}"/>
              </a:ext>
              <a:ext uri="{C183D7F6-B498-43B3-948B-1728B52AA6E4}">
                <adec:decorative xmlns:adec="http://schemas.microsoft.com/office/drawing/2017/decorative" val="1"/>
              </a:ext>
            </a:extLst>
          </p:cNvPr>
          <p:cNvSpPr/>
          <p:nvPr/>
        </p:nvSpPr>
        <p:spPr>
          <a:xfrm>
            <a:off x="4748024" y="1408368"/>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1</a:t>
            </a:r>
          </a:p>
        </p:txBody>
      </p:sp>
      <p:sp>
        <p:nvSpPr>
          <p:cNvPr id="8" name="Oval 27">
            <a:extLst>
              <a:ext uri="{FF2B5EF4-FFF2-40B4-BE49-F238E27FC236}">
                <a16:creationId xmlns:a16="http://schemas.microsoft.com/office/drawing/2014/main" id="{0BB3814B-C985-EC3B-7863-CA553BF35672}"/>
              </a:ext>
              <a:ext uri="{C183D7F6-B498-43B3-948B-1728B52AA6E4}">
                <adec:decorative xmlns:adec="http://schemas.microsoft.com/office/drawing/2017/decorative" val="1"/>
              </a:ext>
            </a:extLst>
          </p:cNvPr>
          <p:cNvSpPr/>
          <p:nvPr/>
        </p:nvSpPr>
        <p:spPr>
          <a:xfrm>
            <a:off x="4748024" y="2458115"/>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2</a:t>
            </a:r>
          </a:p>
        </p:txBody>
      </p:sp>
      <p:sp>
        <p:nvSpPr>
          <p:cNvPr id="9" name="Oval 27">
            <a:extLst>
              <a:ext uri="{FF2B5EF4-FFF2-40B4-BE49-F238E27FC236}">
                <a16:creationId xmlns:a16="http://schemas.microsoft.com/office/drawing/2014/main" id="{D8A216F4-6315-1199-8289-66093C73021C}"/>
              </a:ext>
              <a:ext uri="{C183D7F6-B498-43B3-948B-1728B52AA6E4}">
                <adec:decorative xmlns:adec="http://schemas.microsoft.com/office/drawing/2017/decorative" val="1"/>
              </a:ext>
            </a:extLst>
          </p:cNvPr>
          <p:cNvSpPr/>
          <p:nvPr/>
        </p:nvSpPr>
        <p:spPr>
          <a:xfrm>
            <a:off x="4748023" y="3307727"/>
            <a:ext cx="348496" cy="3484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3</a:t>
            </a:r>
          </a:p>
        </p:txBody>
      </p:sp>
    </p:spTree>
    <p:extLst>
      <p:ext uri="{BB962C8B-B14F-4D97-AF65-F5344CB8AC3E}">
        <p14:creationId xmlns:p14="http://schemas.microsoft.com/office/powerpoint/2010/main" val="805353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1D1F7E9E-5967-8315-1A12-6C489D8601A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802504" y="4353783"/>
            <a:ext cx="1893271" cy="1467285"/>
          </a:xfrm>
          <a:prstGeom prst="rect">
            <a:avLst/>
          </a:prstGeom>
        </p:spPr>
      </p:pic>
      <p:pic>
        <p:nvPicPr>
          <p:cNvPr id="6" name="Graphic 18">
            <a:extLst>
              <a:ext uri="{FF2B5EF4-FFF2-40B4-BE49-F238E27FC236}">
                <a16:creationId xmlns:a16="http://schemas.microsoft.com/office/drawing/2014/main" id="{15D26627-4E41-FDD9-CC23-ED6763B74AAA}"/>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802505" y="857229"/>
            <a:ext cx="1893271" cy="1467285"/>
          </a:xfrm>
          <a:prstGeom prst="rect">
            <a:avLst/>
          </a:prstGeom>
          <a:noFill/>
        </p:spPr>
      </p:pic>
      <p:sp>
        <p:nvSpPr>
          <p:cNvPr id="2" name="Title 1">
            <a:extLst>
              <a:ext uri="{FF2B5EF4-FFF2-40B4-BE49-F238E27FC236}">
                <a16:creationId xmlns:a16="http://schemas.microsoft.com/office/drawing/2014/main" id="{B092025B-040A-E211-7A5A-180C0A949084}"/>
              </a:ext>
            </a:extLst>
          </p:cNvPr>
          <p:cNvSpPr>
            <a:spLocks noGrp="1"/>
          </p:cNvSpPr>
          <p:nvPr>
            <p:ph type="title"/>
          </p:nvPr>
        </p:nvSpPr>
        <p:spPr>
          <a:xfrm>
            <a:off x="2695776" y="857230"/>
            <a:ext cx="8520864" cy="1325563"/>
          </a:xfrm>
        </p:spPr>
        <p:txBody>
          <a:bodyPr>
            <a:noAutofit/>
          </a:bodyPr>
          <a:lstStyle/>
          <a:p>
            <a:r>
              <a:rPr lang="en-GB" sz="2400" dirty="0">
                <a:latin typeface="Segoe UI" panose="020B0502040204020203" pitchFamily="34" charset="0"/>
                <a:cs typeface="Segoe UI" panose="020B0502040204020203" pitchFamily="34" charset="0"/>
              </a:rPr>
              <a:t>Always break up information. Use meaningful headings, </a:t>
            </a:r>
            <a:br>
              <a:rPr lang="en-GB" sz="2400" dirty="0">
                <a:latin typeface="Segoe UI" panose="020B0502040204020203" pitchFamily="34" charset="0"/>
                <a:cs typeface="Segoe UI" panose="020B0502040204020203" pitchFamily="34" charset="0"/>
              </a:rPr>
            </a:br>
            <a:r>
              <a:rPr lang="en-GB" sz="2400" dirty="0">
                <a:latin typeface="Segoe UI" panose="020B0502040204020203" pitchFamily="34" charset="0"/>
                <a:cs typeface="Segoe UI" panose="020B0502040204020203" pitchFamily="34" charset="0"/>
              </a:rPr>
              <a:t>sub-headings and one-level bullet lists.</a:t>
            </a:r>
          </a:p>
        </p:txBody>
      </p:sp>
      <p:sp>
        <p:nvSpPr>
          <p:cNvPr id="3" name="Content Placeholder 2">
            <a:extLst>
              <a:ext uri="{FF2B5EF4-FFF2-40B4-BE49-F238E27FC236}">
                <a16:creationId xmlns:a16="http://schemas.microsoft.com/office/drawing/2014/main" id="{347C0C77-B595-C6A6-903F-71F2315F2ECD}"/>
              </a:ext>
            </a:extLst>
          </p:cNvPr>
          <p:cNvSpPr>
            <a:spLocks noGrp="1"/>
          </p:cNvSpPr>
          <p:nvPr>
            <p:ph idx="1"/>
          </p:nvPr>
        </p:nvSpPr>
        <p:spPr>
          <a:xfrm>
            <a:off x="2695776" y="4699063"/>
            <a:ext cx="8839200" cy="778628"/>
          </a:xfrm>
        </p:spPr>
        <p:txBody>
          <a:bodyPr>
            <a:noAutofit/>
          </a:bodyPr>
          <a:lstStyle/>
          <a:p>
            <a:pPr marL="0" indent="0">
              <a:buNone/>
            </a:pPr>
            <a:r>
              <a:rPr lang="en-GB" sz="2400" dirty="0">
                <a:latin typeface="Segoe UI" panose="020B0502040204020203" pitchFamily="34" charset="0"/>
                <a:cs typeface="Segoe UI" panose="020B0502040204020203" pitchFamily="34" charset="0"/>
              </a:rPr>
              <a:t>Avoid complex and cluttered layouts. Do not use multi-layered menus or complicated lists.</a:t>
            </a:r>
          </a:p>
        </p:txBody>
      </p:sp>
      <p:cxnSp>
        <p:nvCxnSpPr>
          <p:cNvPr id="4" name="Straight Connector 3">
            <a:extLst>
              <a:ext uri="{FF2B5EF4-FFF2-40B4-BE49-F238E27FC236}">
                <a16:creationId xmlns:a16="http://schemas.microsoft.com/office/drawing/2014/main" id="{C353DFFB-E4AA-44DB-3054-01142DDB5EC0}"/>
              </a:ext>
              <a:ext uri="{C183D7F6-B498-43B3-948B-1728B52AA6E4}">
                <adec:decorative xmlns:adec="http://schemas.microsoft.com/office/drawing/2017/decorative" val="1"/>
              </a:ext>
            </a:extLst>
          </p:cNvPr>
          <p:cNvCxnSpPr>
            <a:cxnSpLocks/>
          </p:cNvCxnSpPr>
          <p:nvPr/>
        </p:nvCxnSpPr>
        <p:spPr>
          <a:xfrm>
            <a:off x="87085" y="3429000"/>
            <a:ext cx="11982995" cy="0"/>
          </a:xfrm>
          <a:prstGeom prst="line">
            <a:avLst/>
          </a:prstGeom>
          <a:ln w="762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88235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2121-AB29-9FE8-8B7C-15C46BE382E9}"/>
              </a:ext>
            </a:extLst>
          </p:cNvPr>
          <p:cNvSpPr>
            <a:spLocks noGrp="1"/>
          </p:cNvSpPr>
          <p:nvPr>
            <p:ph type="title"/>
          </p:nvPr>
        </p:nvSpPr>
        <p:spPr>
          <a:xfrm>
            <a:off x="531224" y="361747"/>
            <a:ext cx="4946467" cy="792284"/>
          </a:xfrm>
        </p:spPr>
        <p:txBody>
          <a:bodyPr>
            <a:normAutofit/>
          </a:bodyPr>
          <a:lstStyle/>
          <a:p>
            <a:r>
              <a:rPr lang="en-GB" sz="3200" b="1" dirty="0">
                <a:latin typeface="Segoe UI" panose="020B0502040204020203" pitchFamily="34" charset="0"/>
                <a:cs typeface="Segoe UI" panose="020B0502040204020203" pitchFamily="34" charset="0"/>
              </a:rPr>
              <a:t>Why structure matters...</a:t>
            </a:r>
          </a:p>
        </p:txBody>
      </p:sp>
      <p:sp>
        <p:nvSpPr>
          <p:cNvPr id="3" name="Content Placeholder 2">
            <a:extLst>
              <a:ext uri="{FF2B5EF4-FFF2-40B4-BE49-F238E27FC236}">
                <a16:creationId xmlns:a16="http://schemas.microsoft.com/office/drawing/2014/main" id="{9686042A-EA53-940F-3695-BE08D773B754}"/>
              </a:ext>
            </a:extLst>
          </p:cNvPr>
          <p:cNvSpPr>
            <a:spLocks noGrp="1"/>
          </p:cNvSpPr>
          <p:nvPr>
            <p:ph idx="1"/>
          </p:nvPr>
        </p:nvSpPr>
        <p:spPr>
          <a:xfrm>
            <a:off x="5086092" y="1409200"/>
            <a:ext cx="6896901" cy="2890044"/>
          </a:xfrm>
        </p:spPr>
        <p:txBody>
          <a:bodyPr>
            <a:norm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Meaningful headings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Headings create an outline for the page, similar to a term paper outline or table of contents.</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0" i="0" u="none" strike="noStrike" kern="1200" cap="none" spc="0" baseline="0" dirty="0">
              <a:solidFill>
                <a:srgbClr val="969696"/>
              </a:solidFill>
              <a:uFillTx/>
              <a:latin typeface="Segoe UI" panose="020B0502040204020203" pitchFamily="34" charset="0"/>
              <a:ea typeface="Arial Unicode MS" pitchFamily="34"/>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Sub-headings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Unusual fonts with unnecessary flourishes can be hard to read.</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Lists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List structure should be used wherever a logical list is present, and nowhere else</a:t>
            </a: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a:t>
            </a:r>
          </a:p>
        </p:txBody>
      </p:sp>
      <p:sp>
        <p:nvSpPr>
          <p:cNvPr id="6" name="TextBox 20">
            <a:extLst>
              <a:ext uri="{FF2B5EF4-FFF2-40B4-BE49-F238E27FC236}">
                <a16:creationId xmlns:a16="http://schemas.microsoft.com/office/drawing/2014/main" id="{FE4FAA54-9F8B-266C-0E21-1C4E14C42E9D}"/>
              </a:ext>
            </a:extLst>
          </p:cNvPr>
          <p:cNvSpPr txBox="1">
            <a:spLocks/>
          </p:cNvSpPr>
          <p:nvPr/>
        </p:nvSpPr>
        <p:spPr>
          <a:xfrm>
            <a:off x="531224" y="4805116"/>
            <a:ext cx="11564981" cy="1015663"/>
          </a:xfrm>
          <a:prstGeom prst="rect">
            <a:avLst/>
          </a:prstGeom>
          <a:noFill/>
          <a:ln cap="flat">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ctr">
              <a:lnSpc>
                <a:spcPct val="100000"/>
              </a:lnSpc>
              <a:spcBef>
                <a:spcPts val="0"/>
              </a:spcBef>
              <a:defRPr sz="1800" b="0" i="0" u="none" strike="noStrike" kern="0" cap="none" spc="0" baseline="0">
                <a:solidFill>
                  <a:srgbClr val="000000"/>
                </a:solidFill>
                <a:uFillTx/>
              </a:defRPr>
            </a:pPr>
            <a:r>
              <a:rPr lang="en-GB" sz="1800" b="1" dirty="0">
                <a:solidFill>
                  <a:srgbClr val="000000"/>
                </a:solidFill>
                <a:latin typeface="Segoe UI" panose="020B0502040204020203" pitchFamily="34" charset="0"/>
                <a:ea typeface="+mn-ea"/>
                <a:cs typeface="Segoe UI" panose="020B0502040204020203" pitchFamily="34" charset="0"/>
              </a:rPr>
              <a:t>Headings provide structure</a:t>
            </a:r>
          </a:p>
          <a:p>
            <a:pPr fontAlgn="ctr">
              <a:lnSpc>
                <a:spcPct val="100000"/>
              </a:lnSpc>
              <a:spcBef>
                <a:spcPts val="0"/>
              </a:spcBef>
              <a:defRPr sz="1800" b="0" i="0" u="none" strike="noStrike" kern="0" cap="none" spc="0" baseline="0">
                <a:solidFill>
                  <a:srgbClr val="000000"/>
                </a:solidFill>
                <a:uFillTx/>
              </a:defRPr>
            </a:pPr>
            <a:r>
              <a:rPr lang="en-GB" sz="1400" dirty="0">
                <a:solidFill>
                  <a:srgbClr val="000000"/>
                </a:solidFill>
                <a:latin typeface="Segoe UI" panose="020B0502040204020203" pitchFamily="34" charset="0"/>
                <a:ea typeface="+mn-ea"/>
                <a:cs typeface="Segoe UI" panose="020B0502040204020203" pitchFamily="34" charset="0"/>
              </a:rPr>
              <a:t>A heading describes the content that follows it, much like a news headline. When arriving at a new page, sighted users gravitate toward headings to quickly find what they want on the page. Screen reader and other assistive technology users can also skip from heading to heading. </a:t>
            </a:r>
            <a:r>
              <a:rPr lang="en-GB" sz="1400" dirty="0">
                <a:solidFill>
                  <a:srgbClr val="000000"/>
                </a:solidFill>
                <a:latin typeface="Segoe UI" panose="020B0502040204020203" pitchFamily="34" charset="0"/>
                <a:ea typeface="+mn-ea"/>
                <a:cs typeface="Segoe UI" panose="020B0502040204020203" pitchFamily="34" charset="0"/>
                <a:hlinkClick r:id="rId2"/>
              </a:rPr>
              <a:t>Find out more about structure</a:t>
            </a:r>
            <a:endParaRPr lang="en-GB" sz="1400" dirty="0">
              <a:solidFill>
                <a:srgbClr val="000000"/>
              </a:solidFill>
              <a:latin typeface="Segoe UI" panose="020B0502040204020203" pitchFamily="34" charset="0"/>
              <a:ea typeface="+mn-ea"/>
              <a:cs typeface="Segoe UI" panose="020B0502040204020203" pitchFamily="34" charset="0"/>
            </a:endParaRPr>
          </a:p>
        </p:txBody>
      </p:sp>
      <p:pic>
        <p:nvPicPr>
          <p:cNvPr id="5" name="Graphic 18">
            <a:extLst>
              <a:ext uri="{FF2B5EF4-FFF2-40B4-BE49-F238E27FC236}">
                <a16:creationId xmlns:a16="http://schemas.microsoft.com/office/drawing/2014/main" id="{D17B87DA-721B-E6A3-7D4E-5CA508C1EB8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15631" y="1235972"/>
            <a:ext cx="4034747" cy="3314807"/>
          </a:xfrm>
          <a:prstGeom prst="rect">
            <a:avLst/>
          </a:prstGeom>
          <a:noFill/>
          <a:ln cap="flat">
            <a:noFill/>
          </a:ln>
        </p:spPr>
      </p:pic>
      <p:sp>
        <p:nvSpPr>
          <p:cNvPr id="7" name="Oval 27">
            <a:extLst>
              <a:ext uri="{FF2B5EF4-FFF2-40B4-BE49-F238E27FC236}">
                <a16:creationId xmlns:a16="http://schemas.microsoft.com/office/drawing/2014/main" id="{91E806B0-3FEE-9FD7-9C68-909297D6DAB9}"/>
              </a:ext>
              <a:ext uri="{C183D7F6-B498-43B3-948B-1728B52AA6E4}">
                <adec:decorative xmlns:adec="http://schemas.microsoft.com/office/drawing/2017/decorative" val="1"/>
              </a:ext>
            </a:extLst>
          </p:cNvPr>
          <p:cNvSpPr/>
          <p:nvPr/>
        </p:nvSpPr>
        <p:spPr>
          <a:xfrm>
            <a:off x="4748024" y="1408368"/>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1</a:t>
            </a:r>
          </a:p>
        </p:txBody>
      </p:sp>
      <p:sp>
        <p:nvSpPr>
          <p:cNvPr id="8" name="Oval 27">
            <a:extLst>
              <a:ext uri="{FF2B5EF4-FFF2-40B4-BE49-F238E27FC236}">
                <a16:creationId xmlns:a16="http://schemas.microsoft.com/office/drawing/2014/main" id="{0BB3814B-C985-EC3B-7863-CA553BF35672}"/>
              </a:ext>
              <a:ext uri="{C183D7F6-B498-43B3-948B-1728B52AA6E4}">
                <adec:decorative xmlns:adec="http://schemas.microsoft.com/office/drawing/2017/decorative" val="1"/>
              </a:ext>
            </a:extLst>
          </p:cNvPr>
          <p:cNvSpPr/>
          <p:nvPr/>
        </p:nvSpPr>
        <p:spPr>
          <a:xfrm>
            <a:off x="4748024" y="2458115"/>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2</a:t>
            </a:r>
          </a:p>
        </p:txBody>
      </p:sp>
      <p:sp>
        <p:nvSpPr>
          <p:cNvPr id="9" name="Oval 27">
            <a:extLst>
              <a:ext uri="{FF2B5EF4-FFF2-40B4-BE49-F238E27FC236}">
                <a16:creationId xmlns:a16="http://schemas.microsoft.com/office/drawing/2014/main" id="{D8A216F4-6315-1199-8289-66093C73021C}"/>
              </a:ext>
              <a:ext uri="{C183D7F6-B498-43B3-948B-1728B52AA6E4}">
                <adec:decorative xmlns:adec="http://schemas.microsoft.com/office/drawing/2017/decorative" val="1"/>
              </a:ext>
            </a:extLst>
          </p:cNvPr>
          <p:cNvSpPr/>
          <p:nvPr/>
        </p:nvSpPr>
        <p:spPr>
          <a:xfrm>
            <a:off x="4748023" y="3307727"/>
            <a:ext cx="348496" cy="3484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3</a:t>
            </a:r>
          </a:p>
        </p:txBody>
      </p:sp>
    </p:spTree>
    <p:extLst>
      <p:ext uri="{BB962C8B-B14F-4D97-AF65-F5344CB8AC3E}">
        <p14:creationId xmlns:p14="http://schemas.microsoft.com/office/powerpoint/2010/main" val="1242644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025B-040A-E211-7A5A-180C0A949084}"/>
              </a:ext>
            </a:extLst>
          </p:cNvPr>
          <p:cNvSpPr>
            <a:spLocks noGrp="1"/>
          </p:cNvSpPr>
          <p:nvPr>
            <p:ph type="title"/>
          </p:nvPr>
        </p:nvSpPr>
        <p:spPr>
          <a:xfrm>
            <a:off x="2695776" y="857230"/>
            <a:ext cx="8520864" cy="1325563"/>
          </a:xfrm>
        </p:spPr>
        <p:txBody>
          <a:bodyPr>
            <a:noAutofit/>
          </a:bodyPr>
          <a:lstStyle/>
          <a:p>
            <a:r>
              <a:rPr lang="en-GB" sz="2400" dirty="0">
                <a:latin typeface="Segoe UI" panose="020B0502040204020203" pitchFamily="34" charset="0"/>
                <a:cs typeface="Segoe UI" panose="020B0502040204020203" pitchFamily="34" charset="0"/>
              </a:rPr>
              <a:t>Always use heading styles, tags or other formatting features for headings and sub-headings.</a:t>
            </a:r>
          </a:p>
        </p:txBody>
      </p:sp>
      <p:sp>
        <p:nvSpPr>
          <p:cNvPr id="3" name="Content Placeholder 2">
            <a:extLst>
              <a:ext uri="{FF2B5EF4-FFF2-40B4-BE49-F238E27FC236}">
                <a16:creationId xmlns:a16="http://schemas.microsoft.com/office/drawing/2014/main" id="{347C0C77-B595-C6A6-903F-71F2315F2ECD}"/>
              </a:ext>
            </a:extLst>
          </p:cNvPr>
          <p:cNvSpPr>
            <a:spLocks noGrp="1"/>
          </p:cNvSpPr>
          <p:nvPr>
            <p:ph idx="1"/>
          </p:nvPr>
        </p:nvSpPr>
        <p:spPr>
          <a:xfrm>
            <a:off x="2695776" y="4699063"/>
            <a:ext cx="8839200" cy="778628"/>
          </a:xfrm>
        </p:spPr>
        <p:txBody>
          <a:bodyPr>
            <a:noAutofit/>
          </a:bodyPr>
          <a:lstStyle/>
          <a:p>
            <a:pPr marL="0" indent="0">
              <a:buNone/>
            </a:pPr>
            <a:r>
              <a:rPr lang="en-GB" sz="2400" dirty="0">
                <a:latin typeface="Segoe UI" panose="020B0502040204020203" pitchFamily="34" charset="0"/>
                <a:cs typeface="Segoe UI" panose="020B0502040204020203" pitchFamily="34" charset="0"/>
              </a:rPr>
              <a:t>Avoid manual formatting text to convey headings, meaning or structure.</a:t>
            </a:r>
          </a:p>
        </p:txBody>
      </p:sp>
      <p:pic>
        <p:nvPicPr>
          <p:cNvPr id="7" name="Graphic 6">
            <a:extLst>
              <a:ext uri="{FF2B5EF4-FFF2-40B4-BE49-F238E27FC236}">
                <a16:creationId xmlns:a16="http://schemas.microsoft.com/office/drawing/2014/main" id="{A89B4C36-3068-EF6C-1946-30F982575E0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802503" y="4353783"/>
            <a:ext cx="1893272" cy="1467285"/>
          </a:xfrm>
          <a:prstGeom prst="rect">
            <a:avLst/>
          </a:prstGeom>
        </p:spPr>
      </p:pic>
      <p:pic>
        <p:nvPicPr>
          <p:cNvPr id="5" name="Graphic 18">
            <a:extLst>
              <a:ext uri="{FF2B5EF4-FFF2-40B4-BE49-F238E27FC236}">
                <a16:creationId xmlns:a16="http://schemas.microsoft.com/office/drawing/2014/main" id="{8AC35406-7834-66EC-0B1F-3F3054A39563}"/>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802504" y="846869"/>
            <a:ext cx="1893271" cy="1413160"/>
          </a:xfrm>
          <a:prstGeom prst="rect">
            <a:avLst/>
          </a:prstGeom>
          <a:noFill/>
        </p:spPr>
      </p:pic>
      <p:cxnSp>
        <p:nvCxnSpPr>
          <p:cNvPr id="4" name="Straight Connector 3">
            <a:extLst>
              <a:ext uri="{FF2B5EF4-FFF2-40B4-BE49-F238E27FC236}">
                <a16:creationId xmlns:a16="http://schemas.microsoft.com/office/drawing/2014/main" id="{C353DFFB-E4AA-44DB-3054-01142DDB5EC0}"/>
              </a:ext>
              <a:ext uri="{C183D7F6-B498-43B3-948B-1728B52AA6E4}">
                <adec:decorative xmlns:adec="http://schemas.microsoft.com/office/drawing/2017/decorative" val="1"/>
              </a:ext>
            </a:extLst>
          </p:cNvPr>
          <p:cNvCxnSpPr>
            <a:cxnSpLocks/>
          </p:cNvCxnSpPr>
          <p:nvPr/>
        </p:nvCxnSpPr>
        <p:spPr>
          <a:xfrm>
            <a:off x="87085" y="3429000"/>
            <a:ext cx="11982995" cy="0"/>
          </a:xfrm>
          <a:prstGeom prst="line">
            <a:avLst/>
          </a:prstGeom>
          <a:ln w="76200">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742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DCF94295-1E94-DCE7-6761-4787484D2D8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5404" y="1235971"/>
            <a:ext cx="4034747" cy="3314807"/>
          </a:xfrm>
          <a:prstGeom prst="rect">
            <a:avLst/>
          </a:prstGeom>
        </p:spPr>
      </p:pic>
      <p:sp>
        <p:nvSpPr>
          <p:cNvPr id="2" name="Title 1">
            <a:extLst>
              <a:ext uri="{FF2B5EF4-FFF2-40B4-BE49-F238E27FC236}">
                <a16:creationId xmlns:a16="http://schemas.microsoft.com/office/drawing/2014/main" id="{AB1C2121-AB29-9FE8-8B7C-15C46BE382E9}"/>
              </a:ext>
            </a:extLst>
          </p:cNvPr>
          <p:cNvSpPr>
            <a:spLocks noGrp="1"/>
          </p:cNvSpPr>
          <p:nvPr>
            <p:ph type="title"/>
          </p:nvPr>
        </p:nvSpPr>
        <p:spPr>
          <a:xfrm>
            <a:off x="531224" y="361747"/>
            <a:ext cx="4946467" cy="792284"/>
          </a:xfrm>
        </p:spPr>
        <p:txBody>
          <a:bodyPr>
            <a:normAutofit/>
          </a:bodyPr>
          <a:lstStyle/>
          <a:p>
            <a:r>
              <a:rPr lang="en-GB" sz="3200" b="1" dirty="0">
                <a:latin typeface="Segoe UI" panose="020B0502040204020203" pitchFamily="34" charset="0"/>
                <a:cs typeface="Segoe UI" panose="020B0502040204020203" pitchFamily="34" charset="0"/>
              </a:rPr>
              <a:t>Why headings matter...</a:t>
            </a:r>
          </a:p>
        </p:txBody>
      </p:sp>
      <p:sp>
        <p:nvSpPr>
          <p:cNvPr id="3" name="Content Placeholder 2">
            <a:extLst>
              <a:ext uri="{FF2B5EF4-FFF2-40B4-BE49-F238E27FC236}">
                <a16:creationId xmlns:a16="http://schemas.microsoft.com/office/drawing/2014/main" id="{9686042A-EA53-940F-3695-BE08D773B754}"/>
              </a:ext>
            </a:extLst>
          </p:cNvPr>
          <p:cNvSpPr>
            <a:spLocks noGrp="1"/>
          </p:cNvSpPr>
          <p:nvPr>
            <p:ph idx="1"/>
          </p:nvPr>
        </p:nvSpPr>
        <p:spPr>
          <a:xfrm>
            <a:off x="5086092" y="1409200"/>
            <a:ext cx="6896901" cy="2890044"/>
          </a:xfrm>
        </p:spPr>
        <p:txBody>
          <a:bodyPr>
            <a:norm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Headings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A heading describes the content that follows it, serving as a valuable way for users to navigate through a page or document.</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0" i="0" u="none" strike="noStrike" kern="1200" cap="none" spc="0" baseline="0" dirty="0">
              <a:solidFill>
                <a:srgbClr val="969696"/>
              </a:solidFill>
              <a:uFillTx/>
              <a:latin typeface="Segoe UI" panose="020B0502040204020203" pitchFamily="34" charset="0"/>
              <a:ea typeface="Arial Unicode MS" pitchFamily="34"/>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Heading Styles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Sighted users can quickly navigate using headings. When you use heading tags or styles it allows screen readers to navigate in the same way.</a:t>
            </a:r>
            <a:br>
              <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rPr>
            </a:br>
            <a:endParaRPr lang="en-GB" sz="1400" b="0" i="0" u="none" strike="noStrike" kern="1200" cap="none" spc="0" baseline="0" dirty="0">
              <a:solidFill>
                <a:srgbClr val="000000"/>
              </a:solidFill>
              <a:uFillTx/>
              <a:latin typeface="Segoe UI" panose="020B0502040204020203" pitchFamily="34" charset="0"/>
              <a:cs typeface="Segoe UI" panose="020B0502040204020203"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dirty="0">
                <a:solidFill>
                  <a:srgbClr val="000000"/>
                </a:solidFill>
                <a:uFillTx/>
                <a:latin typeface="Segoe UI" panose="020B0502040204020203" pitchFamily="34" charset="0"/>
                <a:cs typeface="Segoe UI" panose="020B0502040204020203" pitchFamily="34" charset="0"/>
              </a:rPr>
              <a:t>Sub-Headings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i="0" u="none" strike="noStrike" kern="1200" cap="none" spc="0" baseline="0" dirty="0">
                <a:solidFill>
                  <a:srgbClr val="000000"/>
                </a:solidFill>
                <a:uFillTx/>
                <a:latin typeface="Segoe UI" panose="020B0502040204020203" pitchFamily="34" charset="0"/>
                <a:cs typeface="Segoe UI" panose="020B0502040204020203" pitchFamily="34" charset="0"/>
              </a:rPr>
              <a:t>Sub-headings help break content into smaller sub-sections. This breaks up large, overwhelming blocks of content and aids navigation.</a:t>
            </a:r>
          </a:p>
        </p:txBody>
      </p:sp>
      <p:sp>
        <p:nvSpPr>
          <p:cNvPr id="6" name="TextBox 20">
            <a:extLst>
              <a:ext uri="{FF2B5EF4-FFF2-40B4-BE49-F238E27FC236}">
                <a16:creationId xmlns:a16="http://schemas.microsoft.com/office/drawing/2014/main" id="{FE4FAA54-9F8B-266C-0E21-1C4E14C42E9D}"/>
              </a:ext>
            </a:extLst>
          </p:cNvPr>
          <p:cNvSpPr txBox="1">
            <a:spLocks/>
          </p:cNvSpPr>
          <p:nvPr/>
        </p:nvSpPr>
        <p:spPr>
          <a:xfrm>
            <a:off x="531224" y="4805116"/>
            <a:ext cx="11564981" cy="1231106"/>
          </a:xfrm>
          <a:prstGeom prst="rect">
            <a:avLst/>
          </a:prstGeom>
          <a:noFill/>
          <a:ln cap="flat">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ctr">
              <a:lnSpc>
                <a:spcPct val="100000"/>
              </a:lnSpc>
              <a:spcBef>
                <a:spcPts val="0"/>
              </a:spcBef>
              <a:defRPr sz="1800" b="0" i="0" u="none" strike="noStrike" kern="0" cap="none" spc="0" baseline="0">
                <a:solidFill>
                  <a:srgbClr val="000000"/>
                </a:solidFill>
                <a:uFillTx/>
              </a:defRPr>
            </a:pPr>
            <a:r>
              <a:rPr lang="en-GB" sz="1800" b="1" dirty="0">
                <a:solidFill>
                  <a:srgbClr val="000000"/>
                </a:solidFill>
                <a:latin typeface="Segoe UI" panose="020B0502040204020203" pitchFamily="34" charset="0"/>
                <a:ea typeface="+mn-ea"/>
                <a:cs typeface="Segoe UI" panose="020B0502040204020203" pitchFamily="34" charset="0"/>
              </a:rPr>
              <a:t>Headings provide structure</a:t>
            </a:r>
          </a:p>
          <a:p>
            <a:pPr fontAlgn="ctr">
              <a:lnSpc>
                <a:spcPct val="100000"/>
              </a:lnSpc>
              <a:spcBef>
                <a:spcPts val="0"/>
              </a:spcBef>
              <a:defRPr sz="1800" b="0" i="0" u="none" strike="noStrike" kern="0" cap="none" spc="0" baseline="0">
                <a:solidFill>
                  <a:srgbClr val="000000"/>
                </a:solidFill>
                <a:uFillTx/>
              </a:defRPr>
            </a:pPr>
            <a:r>
              <a:rPr lang="en-GB" sz="1400" dirty="0">
                <a:solidFill>
                  <a:srgbClr val="000000"/>
                </a:solidFill>
                <a:latin typeface="Segoe UI" panose="020B0502040204020203" pitchFamily="34" charset="0"/>
                <a:ea typeface="+mn-ea"/>
                <a:cs typeface="Segoe UI" panose="020B0502040204020203" pitchFamily="34" charset="0"/>
              </a:rPr>
              <a:t>Navigability is an important aspect of accessibility. If you have a large page or document, you should use headings and sub-headings to divide you content into meaningful chunks. A sighted user can easily skim a table of contents or series of visible headings to find relevant content. However, screen readers cannot identify headings by size, colour, font or other formatting feature. For this reason, heading tags or styles are an important way to mark headings for screen readers. </a:t>
            </a:r>
            <a:r>
              <a:rPr lang="en-GB" sz="1400" dirty="0">
                <a:solidFill>
                  <a:srgbClr val="000000"/>
                </a:solidFill>
                <a:latin typeface="Segoe UI" panose="020B0502040204020203" pitchFamily="34" charset="0"/>
                <a:ea typeface="+mn-ea"/>
                <a:cs typeface="Segoe UI" panose="020B0502040204020203" pitchFamily="34" charset="0"/>
                <a:hlinkClick r:id="rId4"/>
              </a:rPr>
              <a:t>Find out more about headings</a:t>
            </a:r>
            <a:endParaRPr lang="en-GB" sz="1400" dirty="0">
              <a:solidFill>
                <a:srgbClr val="000000"/>
              </a:solidFill>
              <a:latin typeface="Segoe UI" panose="020B0502040204020203" pitchFamily="34" charset="0"/>
              <a:ea typeface="+mn-ea"/>
              <a:cs typeface="Segoe UI" panose="020B0502040204020203" pitchFamily="34" charset="0"/>
            </a:endParaRPr>
          </a:p>
        </p:txBody>
      </p:sp>
      <p:sp>
        <p:nvSpPr>
          <p:cNvPr id="7" name="Oval 27">
            <a:extLst>
              <a:ext uri="{FF2B5EF4-FFF2-40B4-BE49-F238E27FC236}">
                <a16:creationId xmlns:a16="http://schemas.microsoft.com/office/drawing/2014/main" id="{91E806B0-3FEE-9FD7-9C68-909297D6DAB9}"/>
              </a:ext>
              <a:ext uri="{C183D7F6-B498-43B3-948B-1728B52AA6E4}">
                <adec:decorative xmlns:adec="http://schemas.microsoft.com/office/drawing/2017/decorative" val="1"/>
              </a:ext>
            </a:extLst>
          </p:cNvPr>
          <p:cNvSpPr/>
          <p:nvPr/>
        </p:nvSpPr>
        <p:spPr>
          <a:xfrm>
            <a:off x="4748024" y="1408368"/>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1</a:t>
            </a:r>
          </a:p>
        </p:txBody>
      </p:sp>
      <p:sp>
        <p:nvSpPr>
          <p:cNvPr id="8" name="Oval 27">
            <a:extLst>
              <a:ext uri="{FF2B5EF4-FFF2-40B4-BE49-F238E27FC236}">
                <a16:creationId xmlns:a16="http://schemas.microsoft.com/office/drawing/2014/main" id="{0BB3814B-C985-EC3B-7863-CA553BF35672}"/>
              </a:ext>
              <a:ext uri="{C183D7F6-B498-43B3-948B-1728B52AA6E4}">
                <adec:decorative xmlns:adec="http://schemas.microsoft.com/office/drawing/2017/decorative" val="1"/>
              </a:ext>
            </a:extLst>
          </p:cNvPr>
          <p:cNvSpPr/>
          <p:nvPr/>
        </p:nvSpPr>
        <p:spPr>
          <a:xfrm>
            <a:off x="4748024" y="2458115"/>
            <a:ext cx="348495" cy="3484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2</a:t>
            </a:r>
          </a:p>
        </p:txBody>
      </p:sp>
      <p:sp>
        <p:nvSpPr>
          <p:cNvPr id="9" name="Oval 27">
            <a:extLst>
              <a:ext uri="{FF2B5EF4-FFF2-40B4-BE49-F238E27FC236}">
                <a16:creationId xmlns:a16="http://schemas.microsoft.com/office/drawing/2014/main" id="{D8A216F4-6315-1199-8289-66093C73021C}"/>
              </a:ext>
              <a:ext uri="{C183D7F6-B498-43B3-948B-1728B52AA6E4}">
                <adec:decorative xmlns:adec="http://schemas.microsoft.com/office/drawing/2017/decorative" val="1"/>
              </a:ext>
            </a:extLst>
          </p:cNvPr>
          <p:cNvSpPr/>
          <p:nvPr/>
        </p:nvSpPr>
        <p:spPr>
          <a:xfrm>
            <a:off x="4748023" y="3307727"/>
            <a:ext cx="348496" cy="34849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18141"/>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FFFFFF"/>
                </a:solidFill>
                <a:uFillTx/>
                <a:latin typeface="Segoe UI" panose="020B0502040204020203" pitchFamily="34" charset="0"/>
                <a:cs typeface="Segoe UI" panose="020B0502040204020203" pitchFamily="34" charset="0"/>
              </a:rPr>
              <a:t>3</a:t>
            </a:r>
          </a:p>
        </p:txBody>
      </p:sp>
    </p:spTree>
    <p:extLst>
      <p:ext uri="{BB962C8B-B14F-4D97-AF65-F5344CB8AC3E}">
        <p14:creationId xmlns:p14="http://schemas.microsoft.com/office/powerpoint/2010/main" val="996941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2534</Words>
  <Application>Microsoft Office PowerPoint</Application>
  <PresentationFormat>Widescreen</PresentationFormat>
  <Paragraphs>190</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Segoe UI</vt:lpstr>
      <vt:lpstr>Office Theme</vt:lpstr>
      <vt:lpstr>Designing for diverse learners</vt:lpstr>
      <vt:lpstr>Always use a readable font, sentence case and a suitable font size – at least 12pt for web and print.</vt:lpstr>
      <vt:lpstr>Why font matters...</vt:lpstr>
      <vt:lpstr>Always use left-aligned text and 1.5 line spacing.</vt:lpstr>
      <vt:lpstr>Why alignment matters...</vt:lpstr>
      <vt:lpstr>Always break up information. Use meaningful headings,  sub-headings and one-level bullet lists.</vt:lpstr>
      <vt:lpstr>Why structure matters...</vt:lpstr>
      <vt:lpstr>Always use heading styles, tags or other formatting features for headings and sub-headings.</vt:lpstr>
      <vt:lpstr>Why headings matter...</vt:lpstr>
      <vt:lpstr>Always make important information clear and easy to find.</vt:lpstr>
      <vt:lpstr>Why information hierarchy matters...</vt:lpstr>
      <vt:lpstr>Always write descriptive and meaningful hyperlinks and use a URL shortener if required.</vt:lpstr>
      <vt:lpstr>Why descriptive links matter...</vt:lpstr>
      <vt:lpstr>Always use a combination of colour, shapes and text to convey meaning.</vt:lpstr>
      <vt:lpstr>Why colour matters...</vt:lpstr>
      <vt:lpstr>Always ensure sufficient colour contrast from foreground and background elements.</vt:lpstr>
      <vt:lpstr>Why contrast matters...</vt:lpstr>
      <vt:lpstr>Always provide multiple means of representation. Add meaningful alternative (alt) text to all images, diagrams and tables.</vt:lpstr>
      <vt:lpstr>Why (alt) text matters...</vt:lpstr>
      <vt:lpstr>Always provide transcripts or captions for audio and video. Narrate video descriptively.</vt:lpstr>
      <vt:lpstr>Why transcripts matter...</vt:lpstr>
      <vt:lpstr>Always allow user control for media and navigation. Ensure all content can be navigated with a keyboard.</vt:lpstr>
      <vt:lpstr>Why control matters...</vt:lpstr>
      <vt:lpstr>Always use accessibility checkers where available.</vt:lpstr>
      <vt:lpstr>Why accessibility matters...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for diverse learners</dc:title>
  <dc:creator>Tom Tomlinson</dc:creator>
  <cp:lastModifiedBy>Tom Tomlinson</cp:lastModifiedBy>
  <cp:revision>2</cp:revision>
  <dcterms:created xsi:type="dcterms:W3CDTF">2022-09-02T14:18:24Z</dcterms:created>
  <dcterms:modified xsi:type="dcterms:W3CDTF">2022-09-02T16:16:44Z</dcterms:modified>
</cp:coreProperties>
</file>